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sldIdLst>
    <p:sldId id="256" r:id="rId2"/>
    <p:sldId id="261" r:id="rId3"/>
    <p:sldId id="262" r:id="rId4"/>
    <p:sldId id="314" r:id="rId5"/>
    <p:sldId id="315" r:id="rId6"/>
    <p:sldId id="264" r:id="rId7"/>
    <p:sldId id="266" r:id="rId8"/>
    <p:sldId id="316" r:id="rId9"/>
    <p:sldId id="302" r:id="rId10"/>
    <p:sldId id="318" r:id="rId11"/>
    <p:sldId id="320" r:id="rId12"/>
    <p:sldId id="321" r:id="rId13"/>
    <p:sldId id="322" r:id="rId14"/>
    <p:sldId id="319" r:id="rId15"/>
    <p:sldId id="303" r:id="rId16"/>
    <p:sldId id="304" r:id="rId17"/>
    <p:sldId id="267" r:id="rId18"/>
    <p:sldId id="268" r:id="rId19"/>
    <p:sldId id="269" r:id="rId20"/>
    <p:sldId id="270" r:id="rId21"/>
    <p:sldId id="305" r:id="rId22"/>
    <p:sldId id="323" r:id="rId23"/>
    <p:sldId id="325" r:id="rId24"/>
    <p:sldId id="306" r:id="rId25"/>
    <p:sldId id="324" r:id="rId26"/>
    <p:sldId id="307" r:id="rId27"/>
    <p:sldId id="275" r:id="rId28"/>
    <p:sldId id="271" r:id="rId29"/>
    <p:sldId id="274" r:id="rId30"/>
    <p:sldId id="308" r:id="rId31"/>
    <p:sldId id="309" r:id="rId32"/>
    <p:sldId id="277" r:id="rId33"/>
    <p:sldId id="272" r:id="rId34"/>
    <p:sldId id="279" r:id="rId35"/>
    <p:sldId id="280" r:id="rId36"/>
    <p:sldId id="281" r:id="rId37"/>
    <p:sldId id="282" r:id="rId38"/>
    <p:sldId id="283" r:id="rId39"/>
    <p:sldId id="284" r:id="rId40"/>
    <p:sldId id="289" r:id="rId41"/>
    <p:sldId id="327" r:id="rId42"/>
    <p:sldId id="326" r:id="rId43"/>
    <p:sldId id="328" r:id="rId44"/>
    <p:sldId id="329" r:id="rId45"/>
    <p:sldId id="330"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0BA2"/>
    <a:srgbClr val="2415D2"/>
    <a:srgbClr val="02086D"/>
    <a:srgbClr val="02072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1499" autoAdjust="0"/>
  </p:normalViewPr>
  <p:slideViewPr>
    <p:cSldViewPr snapToGrid="0" snapToObjects="1">
      <p:cViewPr varScale="1">
        <p:scale>
          <a:sx n="89" d="100"/>
          <a:sy n="89" d="100"/>
        </p:scale>
        <p:origin x="-1248" y="-6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fr-FR" smtClean="0"/>
              <a:t>Cliquez et modifiez le titre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fr-FR" smtClean="0"/>
              <a:t>Cliquez pour modifier le style des sous-titres du masque</a:t>
            </a:r>
            <a:endParaRPr lang="en-US" dirty="0"/>
          </a:p>
        </p:txBody>
      </p:sp>
      <p:sp>
        <p:nvSpPr>
          <p:cNvPr id="4" name="Date Placeholder 3"/>
          <p:cNvSpPr>
            <a:spLocks noGrp="1"/>
          </p:cNvSpPr>
          <p:nvPr>
            <p:ph type="dt" sz="half" idx="10"/>
          </p:nvPr>
        </p:nvSpPr>
        <p:spPr/>
        <p:txBody>
          <a:bodyPr/>
          <a:lstStyle/>
          <a:p>
            <a:fld id="{7D0065BE-0657-4A47-90AD-C21C55E16B19}" type="datetime4">
              <a:rPr lang="en-US" smtClean="0"/>
              <a:pPr/>
              <a:t>November 12, 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Vertical Text Placeholder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A16C3AA4-67BE-44F7-809A-3582401494AF}" type="datetime4">
              <a:rPr lang="en-US" smtClean="0"/>
              <a:pPr/>
              <a:t>November 12, 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fr-FR" smtClean="0"/>
              <a:t>Cliquez et modifiez le titre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25172EEB-1769-4776-AD69-E7C1260563EB}" type="datetime4">
              <a:rPr lang="en-US" smtClean="0"/>
              <a:pPr/>
              <a:t>November 12, 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D47BB8AF-C16A-4836-A92D-61834B5F0BA5}" type="datetime4">
              <a:rPr lang="en-US" smtClean="0"/>
              <a:pPr/>
              <a:t>November 12, 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fr-FR" smtClean="0"/>
              <a:t>Cliquez et modifiez le titre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fr-FR" smtClean="0"/>
              <a:t>Cliquez pour modifier les styles du texte du masque</a:t>
            </a:r>
          </a:p>
        </p:txBody>
      </p:sp>
      <p:sp>
        <p:nvSpPr>
          <p:cNvPr id="4" name="Date Placeholder 3"/>
          <p:cNvSpPr>
            <a:spLocks noGrp="1"/>
          </p:cNvSpPr>
          <p:nvPr>
            <p:ph type="dt" sz="half" idx="10"/>
          </p:nvPr>
        </p:nvSpPr>
        <p:spPr/>
        <p:txBody>
          <a:bodyPr/>
          <a:lstStyle/>
          <a:p>
            <a:fld id="{647D2193-4505-4A75-99BB-880C6989A757}" type="datetime4">
              <a:rPr lang="en-US" smtClean="0"/>
              <a:pPr/>
              <a:t>November 12, 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113A18F4-33C3-445B-924C-31108C51719C}" type="datetime4">
              <a:rPr lang="en-US" smtClean="0"/>
              <a:pPr/>
              <a:t>November 12, 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‹N°›</a:t>
            </a:fld>
            <a:endParaRPr lang="en-US"/>
          </a:p>
        </p:txBody>
      </p:sp>
      <p:sp>
        <p:nvSpPr>
          <p:cNvPr id="8" name="Title 7"/>
          <p:cNvSpPr>
            <a:spLocks noGrp="1"/>
          </p:cNvSpPr>
          <p:nvPr>
            <p:ph type="title"/>
          </p:nvPr>
        </p:nvSpPr>
        <p:spPr/>
        <p:txBody>
          <a:bodyPr/>
          <a:lstStyle/>
          <a:p>
            <a:r>
              <a:rPr lang="fr-FR" smtClean="0"/>
              <a:t>Cliquez et modifiez le titre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Cliquez et modifiez le titre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fr-FR" smtClean="0"/>
              <a:t>Cliquez pour modifier les styles du texte du masque</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fr-FR" smtClean="0"/>
              <a:t>Cliquez pour modifier les styles du texte du masque</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3AF7543A-E259-478F-9E0D-57BA40E442B7}" type="datetime4">
              <a:rPr lang="en-US" smtClean="0"/>
              <a:pPr/>
              <a:t>November 12, 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54ED01-E2A0-4C1E-8E21-014B99041579}"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Date Placeholder 2"/>
          <p:cNvSpPr>
            <a:spLocks noGrp="1"/>
          </p:cNvSpPr>
          <p:nvPr>
            <p:ph type="dt" sz="half" idx="10"/>
          </p:nvPr>
        </p:nvSpPr>
        <p:spPr/>
        <p:txBody>
          <a:bodyPr/>
          <a:lstStyle/>
          <a:p>
            <a:fld id="{1EFB012D-77A1-44B0-BB26-329BA1EE55C9}" type="datetime4">
              <a:rPr lang="en-US" smtClean="0"/>
              <a:pPr/>
              <a:t>November 12, 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54ED01-E2A0-4C1E-8E21-014B99041579}"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B7499E-3031-413E-B01E-B94970708CAA}" type="datetime4">
              <a:rPr lang="en-US" smtClean="0"/>
              <a:pPr/>
              <a:t>November 12, 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54ED01-E2A0-4C1E-8E21-014B99041579}"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fr-FR" smtClean="0"/>
              <a:t>Cliquez et modifiez le titre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fr-FR" smtClean="0"/>
              <a:t>Cliquez pour modifier les styles du texte du masque</a:t>
            </a:r>
          </a:p>
        </p:txBody>
      </p:sp>
      <p:sp>
        <p:nvSpPr>
          <p:cNvPr id="5" name="Date Placeholder 4"/>
          <p:cNvSpPr>
            <a:spLocks noGrp="1"/>
          </p:cNvSpPr>
          <p:nvPr>
            <p:ph type="dt" sz="half" idx="10"/>
          </p:nvPr>
        </p:nvSpPr>
        <p:spPr/>
        <p:txBody>
          <a:bodyPr/>
          <a:lstStyle/>
          <a:p>
            <a:fld id="{DC7EAB0C-2220-4D0E-A0DD-DB7FA0F742F4}" type="datetime4">
              <a:rPr lang="en-US" smtClean="0"/>
              <a:pPr/>
              <a:t>November 12, 2019</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754ED01-E2A0-4C1E-8E21-014B99041579}" type="slidenum">
              <a:rPr lang="en-US" smtClean="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fr-FR" smtClean="0"/>
              <a:t>Faire glisser l'image vers l'espace réservé ou cliquer sur l'icône pour l'ajouter</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fr-FR" smtClean="0"/>
              <a:t>Cliquez et modifiez le titre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E3416D63-31BF-4B94-B6C5-E20B2C63F515}" type="datetime4">
              <a:rPr lang="en-US" smtClean="0"/>
              <a:pPr/>
              <a:t>November 12, 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fr-FR" smtClean="0"/>
              <a:t>Cliquez et modifiez le titre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62B1B13E-D5AF-485E-81A1-82A140076526}" type="datetime4">
              <a:rPr lang="en-US" smtClean="0"/>
              <a:pPr/>
              <a:t>November 12, 2019</a:t>
            </a:fld>
            <a:endParaRPr lang="en-US" dirty="0"/>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2754ED01-E2A0-4C1E-8E21-014B99041579}" type="slidenum">
              <a:rPr lang="en-US" smtClean="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hyperlink" Target="file:///\\localhost\Volumes\DPO\TutosRisques%20Risques%20Cyber%20Gouvernement.fr-1.mp4"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RGPD</a:t>
            </a:r>
            <a:endParaRPr lang="fr-FR" dirty="0"/>
          </a:p>
        </p:txBody>
      </p:sp>
    </p:spTree>
    <p:extLst>
      <p:ext uri="{BB962C8B-B14F-4D97-AF65-F5344CB8AC3E}">
        <p14:creationId xmlns:p14="http://schemas.microsoft.com/office/powerpoint/2010/main" val="30763251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8043" y="201794"/>
            <a:ext cx="4891709" cy="369332"/>
          </a:xfrm>
          <a:prstGeom prst="rect">
            <a:avLst/>
          </a:prstGeom>
          <a:solidFill>
            <a:schemeClr val="accent3">
              <a:lumMod val="40000"/>
              <a:lumOff val="60000"/>
            </a:schemeClr>
          </a:solidFill>
        </p:spPr>
        <p:txBody>
          <a:bodyPr wrap="none" rtlCol="0">
            <a:spAutoFit/>
          </a:bodyPr>
          <a:lstStyle/>
          <a:p>
            <a:r>
              <a:rPr lang="fr-FR" b="1" dirty="0" smtClean="0">
                <a:latin typeface="Arial"/>
                <a:cs typeface="Arial"/>
              </a:rPr>
              <a:t>NOUVEAUTES APPORTEES PAR LE RGPD</a:t>
            </a:r>
            <a:endParaRPr lang="fr-FR" b="1" dirty="0">
              <a:latin typeface="Arial"/>
              <a:cs typeface="Arial"/>
            </a:endParaRPr>
          </a:p>
        </p:txBody>
      </p:sp>
      <p:sp>
        <p:nvSpPr>
          <p:cNvPr id="3" name="ZoneTexte 2"/>
          <p:cNvSpPr txBox="1"/>
          <p:nvPr/>
        </p:nvSpPr>
        <p:spPr bwMode="auto">
          <a:xfrm>
            <a:off x="264621" y="725738"/>
            <a:ext cx="8683888" cy="830997"/>
          </a:xfrm>
          <a:prstGeom prst="rect">
            <a:avLst/>
          </a:prstGeom>
          <a:solidFill>
            <a:srgbClr val="E7E6E6"/>
          </a:solidFill>
          <a:ln>
            <a:solidFill>
              <a:srgbClr val="5B9BD5"/>
            </a:solidFill>
          </a:ln>
        </p:spPr>
        <p:txBody>
          <a:bodyPr wrap="square" rtlCol="0">
            <a:spAutoFit/>
          </a:bodyPr>
          <a:lstStyle>
            <a:defPPr>
              <a:defRPr lang="fr-FR"/>
            </a:defPPr>
            <a:lvl1pPr marL="0" marR="0" lvl="0" indent="0" algn="just" defTabSz="914400" eaLnBrk="1" fontAlgn="auto" latinLnBrk="0" hangingPunct="1">
              <a:lnSpc>
                <a:spcPct val="100000"/>
              </a:lnSpc>
              <a:spcBef>
                <a:spcPts val="0"/>
              </a:spcBef>
              <a:spcAft>
                <a:spcPts val="0"/>
              </a:spcAft>
              <a:buClrTx/>
              <a:buSzTx/>
              <a:buFontTx/>
              <a:buNone/>
              <a:tabLst/>
              <a:defRPr kumimoji="0" sz="1673" b="0" i="0" u="none" strike="noStrike" kern="0" cap="none" spc="0" normalizeH="0" baseline="0">
                <a:ln>
                  <a:noFill/>
                </a:ln>
                <a:solidFill>
                  <a:prstClr val="black"/>
                </a:solidFill>
                <a:effectLst/>
                <a:uLnTx/>
                <a:uFillTx/>
                <a:latin typeface="Arial" panose="020B0604020202020204" pitchFamily="34" charset="0"/>
                <a:ea typeface="+mn-ea"/>
                <a:cs typeface="Arial" panose="020B0604020202020204" pitchFamily="34" charset="0"/>
              </a:defRPr>
            </a:lvl1pPr>
          </a:lstStyle>
          <a:p>
            <a:pPr algn="l"/>
            <a:r>
              <a:rPr lang="fr-FR" sz="2400" b="1" dirty="0"/>
              <a:t>Nouvelles obligations pour les établissements et entreprises </a:t>
            </a:r>
            <a:endParaRPr lang="fr-FR" sz="1600" b="1" i="1" dirty="0"/>
          </a:p>
        </p:txBody>
      </p:sp>
      <p:sp>
        <p:nvSpPr>
          <p:cNvPr id="6" name="ZoneTexte 5"/>
          <p:cNvSpPr txBox="1"/>
          <p:nvPr/>
        </p:nvSpPr>
        <p:spPr bwMode="auto">
          <a:xfrm>
            <a:off x="288139" y="1719993"/>
            <a:ext cx="8625095" cy="4874017"/>
          </a:xfrm>
          <a:prstGeom prst="rect">
            <a:avLst/>
          </a:prstGeom>
          <a:solidFill>
            <a:schemeClr val="accent5">
              <a:lumMod val="20000"/>
              <a:lumOff val="80000"/>
            </a:schemeClr>
          </a:solidFill>
          <a:ln w="12700">
            <a:solidFill>
              <a:srgbClr val="000000"/>
            </a:solidFill>
            <a:miter lim="800000"/>
            <a:headEnd/>
            <a:tailEnd/>
          </a:ln>
        </p:spPr>
        <p:txBody>
          <a:bodyPr wrap="square" lIns="72000" tIns="36000" rIns="252000" bIns="36000" rtlCol="0" anchor="ctr" anchorCtr="0">
            <a:spAutoFit/>
          </a:bodyPr>
          <a:lstStyle/>
          <a:p>
            <a:pPr marL="285750" indent="-285750">
              <a:buFont typeface="+mj-lt"/>
              <a:buAutoNum type="arabicPeriod"/>
            </a:pPr>
            <a:r>
              <a:rPr lang="fr-FR" sz="2400" b="1" dirty="0">
                <a:solidFill>
                  <a:srgbClr val="000000"/>
                </a:solidFill>
                <a:latin typeface="Arial" charset="0"/>
              </a:rPr>
              <a:t>Désigner un Délégué à la Protection des Données (DPD / DPO</a:t>
            </a:r>
            <a:r>
              <a:rPr lang="fr-FR" sz="2400" b="1" dirty="0" smtClean="0">
                <a:solidFill>
                  <a:srgbClr val="000000"/>
                </a:solidFill>
                <a:latin typeface="Arial" charset="0"/>
              </a:rPr>
              <a:t>)</a:t>
            </a:r>
          </a:p>
          <a:p>
            <a:pPr marL="285750" indent="-285750">
              <a:buFont typeface="+mj-lt"/>
              <a:buAutoNum type="arabicPeriod"/>
            </a:pPr>
            <a:endParaRPr lang="fr-FR" sz="2400" b="1" dirty="0">
              <a:solidFill>
                <a:srgbClr val="000000"/>
              </a:solidFill>
              <a:latin typeface="Arial" charset="0"/>
            </a:endParaRPr>
          </a:p>
          <a:p>
            <a:pPr marL="285750" indent="-285750">
              <a:buFont typeface="+mj-lt"/>
              <a:buAutoNum type="arabicPeriod"/>
            </a:pPr>
            <a:r>
              <a:rPr lang="fr-FR" sz="2400" b="1" dirty="0">
                <a:solidFill>
                  <a:srgbClr val="000000"/>
                </a:solidFill>
                <a:latin typeface="Arial" charset="0"/>
              </a:rPr>
              <a:t>Dresser la cartographie de tous les traitements </a:t>
            </a:r>
            <a:r>
              <a:rPr lang="fr-FR" sz="2000" dirty="0">
                <a:solidFill>
                  <a:srgbClr val="000000"/>
                </a:solidFill>
                <a:latin typeface="Arial" charset="0"/>
              </a:rPr>
              <a:t>(avec la gestion des risques</a:t>
            </a:r>
            <a:r>
              <a:rPr lang="fr-FR" sz="2000" dirty="0" smtClean="0">
                <a:solidFill>
                  <a:srgbClr val="000000"/>
                </a:solidFill>
                <a:latin typeface="Arial" charset="0"/>
              </a:rPr>
              <a:t>)</a:t>
            </a:r>
          </a:p>
          <a:p>
            <a:pPr marL="285750" indent="-285750">
              <a:buFont typeface="+mj-lt"/>
              <a:buAutoNum type="arabicPeriod"/>
            </a:pPr>
            <a:endParaRPr lang="fr-FR" sz="2000" b="1" dirty="0">
              <a:solidFill>
                <a:srgbClr val="000000"/>
              </a:solidFill>
              <a:latin typeface="Arial" charset="0"/>
            </a:endParaRPr>
          </a:p>
          <a:p>
            <a:pPr marL="285750" indent="-285750">
              <a:buFont typeface="+mj-lt"/>
              <a:buAutoNum type="arabicPeriod"/>
            </a:pPr>
            <a:r>
              <a:rPr lang="fr-FR" sz="2400" b="1" dirty="0">
                <a:solidFill>
                  <a:srgbClr val="000000"/>
                </a:solidFill>
                <a:latin typeface="Arial" charset="0"/>
              </a:rPr>
              <a:t>Conserver les preuves d’application du RGPD </a:t>
            </a:r>
            <a:r>
              <a:rPr lang="fr-FR" sz="2000" dirty="0">
                <a:solidFill>
                  <a:srgbClr val="000000"/>
                </a:solidFill>
                <a:latin typeface="Arial" charset="0"/>
              </a:rPr>
              <a:t>(traçabilité, </a:t>
            </a:r>
            <a:r>
              <a:rPr lang="fr-FR" sz="2000" dirty="0" err="1">
                <a:solidFill>
                  <a:srgbClr val="000000"/>
                </a:solidFill>
                <a:latin typeface="Arial" charset="0"/>
              </a:rPr>
              <a:t>accountability</a:t>
            </a:r>
            <a:r>
              <a:rPr lang="fr-FR" sz="2000" dirty="0" smtClean="0">
                <a:solidFill>
                  <a:srgbClr val="000000"/>
                </a:solidFill>
                <a:latin typeface="Arial" charset="0"/>
              </a:rPr>
              <a:t>)</a:t>
            </a:r>
          </a:p>
          <a:p>
            <a:pPr marL="285750" indent="-285750">
              <a:buFont typeface="+mj-lt"/>
              <a:buAutoNum type="arabicPeriod"/>
            </a:pPr>
            <a:endParaRPr lang="fr-FR" sz="2000" b="1" dirty="0">
              <a:solidFill>
                <a:srgbClr val="000000"/>
              </a:solidFill>
              <a:latin typeface="Arial" charset="0"/>
            </a:endParaRPr>
          </a:p>
          <a:p>
            <a:pPr marL="285750" indent="-285750">
              <a:buFont typeface="+mj-lt"/>
              <a:buAutoNum type="arabicPeriod"/>
            </a:pPr>
            <a:r>
              <a:rPr lang="fr-FR" sz="2400" b="1" dirty="0">
                <a:solidFill>
                  <a:srgbClr val="000000"/>
                </a:solidFill>
                <a:latin typeface="Arial" charset="0"/>
              </a:rPr>
              <a:t>Informer la CNIL et les patients en cas d’incidents de sécurité sur les données </a:t>
            </a:r>
            <a:r>
              <a:rPr lang="fr-FR" sz="2000" b="1" dirty="0">
                <a:solidFill>
                  <a:srgbClr val="000000"/>
                </a:solidFill>
                <a:latin typeface="Arial" charset="0"/>
              </a:rPr>
              <a:t>(violation</a:t>
            </a:r>
            <a:r>
              <a:rPr lang="fr-FR" sz="2000" b="1" dirty="0" smtClean="0">
                <a:solidFill>
                  <a:srgbClr val="000000"/>
                </a:solidFill>
                <a:latin typeface="Arial" charset="0"/>
              </a:rPr>
              <a:t>)</a:t>
            </a:r>
          </a:p>
          <a:p>
            <a:pPr marL="285750" indent="-285750">
              <a:buFont typeface="+mj-lt"/>
              <a:buAutoNum type="arabicPeriod"/>
            </a:pPr>
            <a:endParaRPr lang="fr-FR" sz="2000" b="1" dirty="0">
              <a:solidFill>
                <a:srgbClr val="000000"/>
              </a:solidFill>
              <a:latin typeface="Arial" charset="0"/>
            </a:endParaRPr>
          </a:p>
          <a:p>
            <a:pPr marL="285750" indent="-285750">
              <a:buFont typeface="+mj-lt"/>
              <a:buAutoNum type="arabicPeriod"/>
            </a:pPr>
            <a:r>
              <a:rPr lang="fr-FR" sz="2400" b="1" dirty="0">
                <a:solidFill>
                  <a:srgbClr val="000000"/>
                </a:solidFill>
                <a:latin typeface="Arial" charset="0"/>
              </a:rPr>
              <a:t>Sécuriser les traitements dès leur conception </a:t>
            </a:r>
            <a:r>
              <a:rPr lang="fr-FR" sz="2000" b="1" dirty="0">
                <a:solidFill>
                  <a:srgbClr val="000000"/>
                </a:solidFill>
                <a:latin typeface="Arial" charset="0"/>
              </a:rPr>
              <a:t>(</a:t>
            </a:r>
            <a:r>
              <a:rPr lang="fr-FR" sz="2000" b="1" dirty="0" err="1">
                <a:solidFill>
                  <a:srgbClr val="000000"/>
                </a:solidFill>
                <a:latin typeface="Arial" charset="0"/>
              </a:rPr>
              <a:t>Privacy</a:t>
            </a:r>
            <a:r>
              <a:rPr lang="fr-FR" sz="2000" b="1" dirty="0">
                <a:solidFill>
                  <a:srgbClr val="000000"/>
                </a:solidFill>
                <a:latin typeface="Arial" charset="0"/>
              </a:rPr>
              <a:t> by défaut &amp; by design)</a:t>
            </a:r>
          </a:p>
        </p:txBody>
      </p:sp>
      <p:sp>
        <p:nvSpPr>
          <p:cNvPr id="4" name="Bulle rectangulaire 3"/>
          <p:cNvSpPr/>
          <p:nvPr/>
        </p:nvSpPr>
        <p:spPr>
          <a:xfrm>
            <a:off x="4780032" y="725738"/>
            <a:ext cx="4168477" cy="1916595"/>
          </a:xfrm>
          <a:prstGeom prst="wedgeRectCallout">
            <a:avLst>
              <a:gd name="adj1" fmla="val -118037"/>
              <a:gd name="adj2" fmla="val 130792"/>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chemeClr val="bg1"/>
                </a:solidFill>
                <a:latin typeface="Arial"/>
                <a:cs typeface="Arial"/>
              </a:rPr>
              <a:t>L’</a:t>
            </a:r>
            <a:r>
              <a:rPr lang="fr-FR" b="1" dirty="0" err="1">
                <a:solidFill>
                  <a:schemeClr val="bg1"/>
                </a:solidFill>
                <a:latin typeface="Arial"/>
                <a:cs typeface="Arial"/>
              </a:rPr>
              <a:t>accountability</a:t>
            </a:r>
            <a:r>
              <a:rPr lang="fr-FR" dirty="0">
                <a:solidFill>
                  <a:schemeClr val="bg1"/>
                </a:solidFill>
                <a:latin typeface="Arial"/>
                <a:cs typeface="Arial"/>
              </a:rPr>
              <a:t> désigne l’obligation pour les entreprises de mettre en œuvre des mécanismes et des procédures internes permettant de démontrer le respect des règles relatives à la protection des données.</a:t>
            </a:r>
          </a:p>
        </p:txBody>
      </p:sp>
    </p:spTree>
    <p:extLst>
      <p:ext uri="{BB962C8B-B14F-4D97-AF65-F5344CB8AC3E}">
        <p14:creationId xmlns:p14="http://schemas.microsoft.com/office/powerpoint/2010/main" val="71708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8043" y="201794"/>
            <a:ext cx="4891709" cy="369332"/>
          </a:xfrm>
          <a:prstGeom prst="rect">
            <a:avLst/>
          </a:prstGeom>
          <a:solidFill>
            <a:schemeClr val="accent3">
              <a:lumMod val="40000"/>
              <a:lumOff val="60000"/>
            </a:schemeClr>
          </a:solidFill>
        </p:spPr>
        <p:txBody>
          <a:bodyPr wrap="none" rtlCol="0">
            <a:spAutoFit/>
          </a:bodyPr>
          <a:lstStyle/>
          <a:p>
            <a:r>
              <a:rPr lang="fr-FR" b="1" dirty="0" smtClean="0">
                <a:latin typeface="Arial"/>
                <a:cs typeface="Arial"/>
              </a:rPr>
              <a:t>NOUVEAUTES APPORTEES PAR LE RGPD</a:t>
            </a:r>
            <a:endParaRPr lang="fr-FR" b="1" dirty="0">
              <a:latin typeface="Arial"/>
              <a:cs typeface="Arial"/>
            </a:endParaRPr>
          </a:p>
        </p:txBody>
      </p:sp>
      <p:sp>
        <p:nvSpPr>
          <p:cNvPr id="3" name="ZoneTexte 2"/>
          <p:cNvSpPr txBox="1"/>
          <p:nvPr/>
        </p:nvSpPr>
        <p:spPr bwMode="auto">
          <a:xfrm>
            <a:off x="264621" y="725738"/>
            <a:ext cx="8683888" cy="830997"/>
          </a:xfrm>
          <a:prstGeom prst="rect">
            <a:avLst/>
          </a:prstGeom>
          <a:solidFill>
            <a:srgbClr val="E7E6E6"/>
          </a:solidFill>
          <a:ln>
            <a:solidFill>
              <a:srgbClr val="5B9BD5"/>
            </a:solidFill>
          </a:ln>
        </p:spPr>
        <p:txBody>
          <a:bodyPr wrap="square" rtlCol="0">
            <a:spAutoFit/>
          </a:bodyPr>
          <a:lstStyle>
            <a:defPPr>
              <a:defRPr lang="fr-FR"/>
            </a:defPPr>
            <a:lvl1pPr marL="0" marR="0" lvl="0" indent="0" algn="just" defTabSz="914400" eaLnBrk="1" fontAlgn="auto" latinLnBrk="0" hangingPunct="1">
              <a:lnSpc>
                <a:spcPct val="100000"/>
              </a:lnSpc>
              <a:spcBef>
                <a:spcPts val="0"/>
              </a:spcBef>
              <a:spcAft>
                <a:spcPts val="0"/>
              </a:spcAft>
              <a:buClrTx/>
              <a:buSzTx/>
              <a:buFontTx/>
              <a:buNone/>
              <a:tabLst/>
              <a:defRPr kumimoji="0" sz="1673" b="0" i="0" u="none" strike="noStrike" kern="0" cap="none" spc="0" normalizeH="0" baseline="0">
                <a:ln>
                  <a:noFill/>
                </a:ln>
                <a:solidFill>
                  <a:prstClr val="black"/>
                </a:solidFill>
                <a:effectLst/>
                <a:uLnTx/>
                <a:uFillTx/>
                <a:latin typeface="Arial" panose="020B0604020202020204" pitchFamily="34" charset="0"/>
                <a:ea typeface="+mn-ea"/>
                <a:cs typeface="Arial" panose="020B0604020202020204" pitchFamily="34" charset="0"/>
              </a:defRPr>
            </a:lvl1pPr>
          </a:lstStyle>
          <a:p>
            <a:pPr algn="l"/>
            <a:r>
              <a:rPr lang="fr-FR" sz="2400" b="1" dirty="0"/>
              <a:t>Nouvelles obligations pour les établissements et entreprises </a:t>
            </a:r>
            <a:endParaRPr lang="fr-FR" sz="1600" b="1" i="1" dirty="0"/>
          </a:p>
        </p:txBody>
      </p:sp>
      <p:sp>
        <p:nvSpPr>
          <p:cNvPr id="6" name="ZoneTexte 5"/>
          <p:cNvSpPr txBox="1"/>
          <p:nvPr/>
        </p:nvSpPr>
        <p:spPr bwMode="auto">
          <a:xfrm>
            <a:off x="288139" y="1719993"/>
            <a:ext cx="8625095" cy="4874017"/>
          </a:xfrm>
          <a:prstGeom prst="rect">
            <a:avLst/>
          </a:prstGeom>
          <a:solidFill>
            <a:schemeClr val="accent5">
              <a:lumMod val="20000"/>
              <a:lumOff val="80000"/>
            </a:schemeClr>
          </a:solidFill>
          <a:ln w="12700">
            <a:solidFill>
              <a:srgbClr val="000000"/>
            </a:solidFill>
            <a:miter lim="800000"/>
            <a:headEnd/>
            <a:tailEnd/>
          </a:ln>
        </p:spPr>
        <p:txBody>
          <a:bodyPr wrap="square" lIns="72000" tIns="36000" rIns="252000" bIns="36000" rtlCol="0" anchor="ctr" anchorCtr="0">
            <a:spAutoFit/>
          </a:bodyPr>
          <a:lstStyle/>
          <a:p>
            <a:pPr marL="285750" indent="-285750">
              <a:buFont typeface="+mj-lt"/>
              <a:buAutoNum type="arabicPeriod"/>
            </a:pPr>
            <a:r>
              <a:rPr lang="fr-FR" sz="2400" b="1" dirty="0">
                <a:solidFill>
                  <a:srgbClr val="000000"/>
                </a:solidFill>
                <a:latin typeface="Arial" charset="0"/>
              </a:rPr>
              <a:t>Désigner un Délégué à la Protection des Données (DPD / DPO</a:t>
            </a:r>
            <a:r>
              <a:rPr lang="fr-FR" sz="2400" b="1" dirty="0" smtClean="0">
                <a:solidFill>
                  <a:srgbClr val="000000"/>
                </a:solidFill>
                <a:latin typeface="Arial" charset="0"/>
              </a:rPr>
              <a:t>)</a:t>
            </a:r>
          </a:p>
          <a:p>
            <a:pPr marL="285750" indent="-285750">
              <a:buFont typeface="+mj-lt"/>
              <a:buAutoNum type="arabicPeriod"/>
            </a:pPr>
            <a:endParaRPr lang="fr-FR" sz="2400" b="1" dirty="0">
              <a:solidFill>
                <a:srgbClr val="000000"/>
              </a:solidFill>
              <a:latin typeface="Arial" charset="0"/>
            </a:endParaRPr>
          </a:p>
          <a:p>
            <a:pPr marL="285750" indent="-285750">
              <a:buFont typeface="+mj-lt"/>
              <a:buAutoNum type="arabicPeriod"/>
            </a:pPr>
            <a:r>
              <a:rPr lang="fr-FR" sz="2400" b="1" dirty="0">
                <a:solidFill>
                  <a:srgbClr val="000000"/>
                </a:solidFill>
                <a:latin typeface="Arial" charset="0"/>
              </a:rPr>
              <a:t>Dresser la cartographie de tous les traitements </a:t>
            </a:r>
            <a:r>
              <a:rPr lang="fr-FR" sz="2000" dirty="0">
                <a:solidFill>
                  <a:srgbClr val="000000"/>
                </a:solidFill>
                <a:latin typeface="Arial" charset="0"/>
              </a:rPr>
              <a:t>(avec la gestion des risques</a:t>
            </a:r>
            <a:r>
              <a:rPr lang="fr-FR" sz="2000" dirty="0" smtClean="0">
                <a:solidFill>
                  <a:srgbClr val="000000"/>
                </a:solidFill>
                <a:latin typeface="Arial" charset="0"/>
              </a:rPr>
              <a:t>)</a:t>
            </a:r>
          </a:p>
          <a:p>
            <a:pPr marL="285750" indent="-285750">
              <a:buFont typeface="+mj-lt"/>
              <a:buAutoNum type="arabicPeriod"/>
            </a:pPr>
            <a:endParaRPr lang="fr-FR" sz="2000" b="1" dirty="0">
              <a:solidFill>
                <a:srgbClr val="000000"/>
              </a:solidFill>
              <a:latin typeface="Arial" charset="0"/>
            </a:endParaRPr>
          </a:p>
          <a:p>
            <a:pPr marL="285750" indent="-285750">
              <a:buFont typeface="+mj-lt"/>
              <a:buAutoNum type="arabicPeriod"/>
            </a:pPr>
            <a:r>
              <a:rPr lang="fr-FR" sz="2400" b="1" dirty="0">
                <a:solidFill>
                  <a:srgbClr val="000000"/>
                </a:solidFill>
                <a:latin typeface="Arial" charset="0"/>
              </a:rPr>
              <a:t>Conserver les preuves d’application du RGPD </a:t>
            </a:r>
            <a:r>
              <a:rPr lang="fr-FR" sz="2000" dirty="0">
                <a:solidFill>
                  <a:srgbClr val="000000"/>
                </a:solidFill>
                <a:latin typeface="Arial" charset="0"/>
              </a:rPr>
              <a:t>(traçabilité, </a:t>
            </a:r>
            <a:r>
              <a:rPr lang="fr-FR" sz="2000" dirty="0" err="1">
                <a:solidFill>
                  <a:srgbClr val="000000"/>
                </a:solidFill>
                <a:latin typeface="Arial" charset="0"/>
              </a:rPr>
              <a:t>accountability</a:t>
            </a:r>
            <a:r>
              <a:rPr lang="fr-FR" sz="2000" dirty="0" smtClean="0">
                <a:solidFill>
                  <a:srgbClr val="000000"/>
                </a:solidFill>
                <a:latin typeface="Arial" charset="0"/>
              </a:rPr>
              <a:t>)</a:t>
            </a:r>
          </a:p>
          <a:p>
            <a:pPr marL="285750" indent="-285750">
              <a:buFont typeface="+mj-lt"/>
              <a:buAutoNum type="arabicPeriod"/>
            </a:pPr>
            <a:endParaRPr lang="fr-FR" sz="2000" b="1" dirty="0">
              <a:solidFill>
                <a:srgbClr val="000000"/>
              </a:solidFill>
              <a:latin typeface="Arial" charset="0"/>
            </a:endParaRPr>
          </a:p>
          <a:p>
            <a:pPr marL="285750" indent="-285750">
              <a:buFont typeface="+mj-lt"/>
              <a:buAutoNum type="arabicPeriod"/>
            </a:pPr>
            <a:r>
              <a:rPr lang="fr-FR" sz="2400" b="1" dirty="0">
                <a:solidFill>
                  <a:srgbClr val="000000"/>
                </a:solidFill>
                <a:latin typeface="Arial" charset="0"/>
              </a:rPr>
              <a:t>Informer la CNIL et les patients en cas d’incidents de sécurité sur les données </a:t>
            </a:r>
            <a:r>
              <a:rPr lang="fr-FR" sz="2000" b="1" dirty="0">
                <a:solidFill>
                  <a:srgbClr val="000000"/>
                </a:solidFill>
                <a:latin typeface="Arial" charset="0"/>
              </a:rPr>
              <a:t>(violation</a:t>
            </a:r>
            <a:r>
              <a:rPr lang="fr-FR" sz="2000" b="1" dirty="0" smtClean="0">
                <a:solidFill>
                  <a:srgbClr val="000000"/>
                </a:solidFill>
                <a:latin typeface="Arial" charset="0"/>
              </a:rPr>
              <a:t>)</a:t>
            </a:r>
          </a:p>
          <a:p>
            <a:pPr marL="285750" indent="-285750">
              <a:buFont typeface="+mj-lt"/>
              <a:buAutoNum type="arabicPeriod"/>
            </a:pPr>
            <a:endParaRPr lang="fr-FR" sz="2000" b="1" dirty="0">
              <a:solidFill>
                <a:srgbClr val="000000"/>
              </a:solidFill>
              <a:latin typeface="Arial" charset="0"/>
            </a:endParaRPr>
          </a:p>
          <a:p>
            <a:pPr marL="285750" indent="-285750">
              <a:buFont typeface="+mj-lt"/>
              <a:buAutoNum type="arabicPeriod"/>
            </a:pPr>
            <a:r>
              <a:rPr lang="fr-FR" sz="2400" b="1" dirty="0">
                <a:solidFill>
                  <a:srgbClr val="000000"/>
                </a:solidFill>
                <a:latin typeface="Arial" charset="0"/>
              </a:rPr>
              <a:t>Sécuriser les traitements dès leur conception </a:t>
            </a:r>
            <a:r>
              <a:rPr lang="fr-FR" sz="2000" b="1" dirty="0">
                <a:solidFill>
                  <a:srgbClr val="000000"/>
                </a:solidFill>
                <a:latin typeface="Arial" charset="0"/>
              </a:rPr>
              <a:t>(</a:t>
            </a:r>
            <a:r>
              <a:rPr lang="fr-FR" sz="2000" b="1" dirty="0" err="1">
                <a:solidFill>
                  <a:srgbClr val="000000"/>
                </a:solidFill>
                <a:latin typeface="Arial" charset="0"/>
              </a:rPr>
              <a:t>Privacy</a:t>
            </a:r>
            <a:r>
              <a:rPr lang="fr-FR" sz="2000" b="1" dirty="0">
                <a:solidFill>
                  <a:srgbClr val="000000"/>
                </a:solidFill>
                <a:latin typeface="Arial" charset="0"/>
              </a:rPr>
              <a:t> by défaut &amp; by design)</a:t>
            </a:r>
          </a:p>
        </p:txBody>
      </p:sp>
      <p:sp>
        <p:nvSpPr>
          <p:cNvPr id="5" name="Bulle ronde 4"/>
          <p:cNvSpPr/>
          <p:nvPr/>
        </p:nvSpPr>
        <p:spPr>
          <a:xfrm>
            <a:off x="264621" y="460476"/>
            <a:ext cx="4868177" cy="4397587"/>
          </a:xfrm>
          <a:prstGeom prst="wedgeEllipseCallout">
            <a:avLst>
              <a:gd name="adj1" fmla="val 101913"/>
              <a:gd name="adj2" fmla="val 72198"/>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latin typeface="Arial"/>
                <a:cs typeface="Arial"/>
              </a:rPr>
              <a:t>Le </a:t>
            </a:r>
            <a:r>
              <a:rPr lang="fr-FR" dirty="0">
                <a:latin typeface="Arial"/>
                <a:cs typeface="Arial"/>
              </a:rPr>
              <a:t>principe de </a:t>
            </a:r>
            <a:r>
              <a:rPr lang="fr-FR" b="1" dirty="0" err="1">
                <a:latin typeface="Arial"/>
                <a:cs typeface="Arial"/>
              </a:rPr>
              <a:t>Privacy</a:t>
            </a:r>
            <a:r>
              <a:rPr lang="fr-FR" b="1" dirty="0">
                <a:latin typeface="Arial"/>
                <a:cs typeface="Arial"/>
              </a:rPr>
              <a:t> by Design</a:t>
            </a:r>
            <a:r>
              <a:rPr lang="fr-FR" dirty="0">
                <a:latin typeface="Arial"/>
                <a:cs typeface="Arial"/>
              </a:rPr>
              <a:t> implique de protéger les données personnelles dès la </a:t>
            </a:r>
            <a:r>
              <a:rPr lang="fr-FR" dirty="0" smtClean="0">
                <a:latin typeface="Arial"/>
                <a:cs typeface="Arial"/>
              </a:rPr>
              <a:t>conception.</a:t>
            </a:r>
          </a:p>
          <a:p>
            <a:pPr algn="ctr"/>
            <a:r>
              <a:rPr lang="fr-FR" dirty="0">
                <a:latin typeface="Arial"/>
                <a:cs typeface="Arial"/>
              </a:rPr>
              <a:t>Le </a:t>
            </a:r>
            <a:r>
              <a:rPr lang="fr-FR" b="1" dirty="0" err="1">
                <a:latin typeface="Arial"/>
                <a:cs typeface="Arial"/>
              </a:rPr>
              <a:t>Privacy</a:t>
            </a:r>
            <a:r>
              <a:rPr lang="fr-FR" b="1" dirty="0">
                <a:latin typeface="Arial"/>
                <a:cs typeface="Arial"/>
              </a:rPr>
              <a:t> by Design </a:t>
            </a:r>
            <a:r>
              <a:rPr lang="fr-FR" dirty="0">
                <a:latin typeface="Arial"/>
                <a:cs typeface="Arial"/>
              </a:rPr>
              <a:t>implique </a:t>
            </a:r>
            <a:r>
              <a:rPr lang="fr-FR" dirty="0" smtClean="0">
                <a:latin typeface="Arial"/>
                <a:cs typeface="Arial"/>
              </a:rPr>
              <a:t>une </a:t>
            </a:r>
            <a:r>
              <a:rPr lang="fr-FR" dirty="0">
                <a:latin typeface="Arial"/>
                <a:cs typeface="Arial"/>
              </a:rPr>
              <a:t>prise en compte de la protection de la vie privée des utilisateurs avant même la conception d’un système impliquant </a:t>
            </a:r>
            <a:r>
              <a:rPr lang="fr-FR" dirty="0" smtClean="0">
                <a:latin typeface="Arial"/>
                <a:cs typeface="Arial"/>
              </a:rPr>
              <a:t>le traitement des données personnelles.</a:t>
            </a:r>
            <a:endParaRPr lang="fr-FR" dirty="0">
              <a:latin typeface="Arial"/>
              <a:cs typeface="Arial"/>
            </a:endParaRPr>
          </a:p>
        </p:txBody>
      </p:sp>
    </p:spTree>
    <p:extLst>
      <p:ext uri="{BB962C8B-B14F-4D97-AF65-F5344CB8AC3E}">
        <p14:creationId xmlns:p14="http://schemas.microsoft.com/office/powerpoint/2010/main" val="144214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8043" y="201794"/>
            <a:ext cx="4891709" cy="369332"/>
          </a:xfrm>
          <a:prstGeom prst="rect">
            <a:avLst/>
          </a:prstGeom>
          <a:solidFill>
            <a:schemeClr val="accent3">
              <a:lumMod val="40000"/>
              <a:lumOff val="60000"/>
            </a:schemeClr>
          </a:solidFill>
        </p:spPr>
        <p:txBody>
          <a:bodyPr wrap="none" rtlCol="0">
            <a:spAutoFit/>
          </a:bodyPr>
          <a:lstStyle/>
          <a:p>
            <a:r>
              <a:rPr lang="fr-FR" b="1" dirty="0" smtClean="0">
                <a:latin typeface="Arial"/>
                <a:cs typeface="Arial"/>
              </a:rPr>
              <a:t>NOUVEAUTES APPORTEES PAR LE RGPD</a:t>
            </a:r>
            <a:endParaRPr lang="fr-FR" b="1" dirty="0">
              <a:latin typeface="Arial"/>
              <a:cs typeface="Arial"/>
            </a:endParaRPr>
          </a:p>
        </p:txBody>
      </p:sp>
      <p:sp>
        <p:nvSpPr>
          <p:cNvPr id="3" name="ZoneTexte 2"/>
          <p:cNvSpPr txBox="1"/>
          <p:nvPr/>
        </p:nvSpPr>
        <p:spPr bwMode="auto">
          <a:xfrm>
            <a:off x="264621" y="725738"/>
            <a:ext cx="8683888" cy="830997"/>
          </a:xfrm>
          <a:prstGeom prst="rect">
            <a:avLst/>
          </a:prstGeom>
          <a:solidFill>
            <a:srgbClr val="E7E6E6"/>
          </a:solidFill>
          <a:ln>
            <a:solidFill>
              <a:srgbClr val="5B9BD5"/>
            </a:solidFill>
          </a:ln>
        </p:spPr>
        <p:txBody>
          <a:bodyPr wrap="square" rtlCol="0">
            <a:spAutoFit/>
          </a:bodyPr>
          <a:lstStyle>
            <a:defPPr>
              <a:defRPr lang="fr-FR"/>
            </a:defPPr>
            <a:lvl1pPr marL="0" marR="0" lvl="0" indent="0" algn="just" defTabSz="914400" eaLnBrk="1" fontAlgn="auto" latinLnBrk="0" hangingPunct="1">
              <a:lnSpc>
                <a:spcPct val="100000"/>
              </a:lnSpc>
              <a:spcBef>
                <a:spcPts val="0"/>
              </a:spcBef>
              <a:spcAft>
                <a:spcPts val="0"/>
              </a:spcAft>
              <a:buClrTx/>
              <a:buSzTx/>
              <a:buFontTx/>
              <a:buNone/>
              <a:tabLst/>
              <a:defRPr kumimoji="0" sz="1673" b="0" i="0" u="none" strike="noStrike" kern="0" cap="none" spc="0" normalizeH="0" baseline="0">
                <a:ln>
                  <a:noFill/>
                </a:ln>
                <a:solidFill>
                  <a:prstClr val="black"/>
                </a:solidFill>
                <a:effectLst/>
                <a:uLnTx/>
                <a:uFillTx/>
                <a:latin typeface="Arial" panose="020B0604020202020204" pitchFamily="34" charset="0"/>
                <a:ea typeface="+mn-ea"/>
                <a:cs typeface="Arial" panose="020B0604020202020204" pitchFamily="34" charset="0"/>
              </a:defRPr>
            </a:lvl1pPr>
          </a:lstStyle>
          <a:p>
            <a:pPr algn="l"/>
            <a:r>
              <a:rPr lang="fr-FR" sz="2400" b="1" dirty="0"/>
              <a:t>Nouvelles obligations pour les établissements et entreprises </a:t>
            </a:r>
            <a:endParaRPr lang="fr-FR" sz="1600" b="1" i="1" dirty="0"/>
          </a:p>
        </p:txBody>
      </p:sp>
      <p:sp>
        <p:nvSpPr>
          <p:cNvPr id="6" name="ZoneTexte 5"/>
          <p:cNvSpPr txBox="1"/>
          <p:nvPr/>
        </p:nvSpPr>
        <p:spPr bwMode="auto">
          <a:xfrm>
            <a:off x="288139" y="1719993"/>
            <a:ext cx="8625095" cy="4874017"/>
          </a:xfrm>
          <a:prstGeom prst="rect">
            <a:avLst/>
          </a:prstGeom>
          <a:solidFill>
            <a:schemeClr val="accent5">
              <a:lumMod val="20000"/>
              <a:lumOff val="80000"/>
            </a:schemeClr>
          </a:solidFill>
          <a:ln w="12700">
            <a:solidFill>
              <a:srgbClr val="000000"/>
            </a:solidFill>
            <a:miter lim="800000"/>
            <a:headEnd/>
            <a:tailEnd/>
          </a:ln>
        </p:spPr>
        <p:txBody>
          <a:bodyPr wrap="square" lIns="72000" tIns="36000" rIns="252000" bIns="36000" rtlCol="0" anchor="ctr" anchorCtr="0">
            <a:spAutoFit/>
          </a:bodyPr>
          <a:lstStyle/>
          <a:p>
            <a:pPr marL="285750" indent="-285750">
              <a:buFont typeface="+mj-lt"/>
              <a:buAutoNum type="arabicPeriod"/>
            </a:pPr>
            <a:r>
              <a:rPr lang="fr-FR" sz="2400" b="1" dirty="0">
                <a:solidFill>
                  <a:srgbClr val="000000"/>
                </a:solidFill>
                <a:latin typeface="Arial" charset="0"/>
              </a:rPr>
              <a:t>Désigner un Délégué à la Protection des Données (DPD / DPO</a:t>
            </a:r>
            <a:r>
              <a:rPr lang="fr-FR" sz="2400" b="1" dirty="0" smtClean="0">
                <a:solidFill>
                  <a:srgbClr val="000000"/>
                </a:solidFill>
                <a:latin typeface="Arial" charset="0"/>
              </a:rPr>
              <a:t>)</a:t>
            </a:r>
          </a:p>
          <a:p>
            <a:pPr marL="285750" indent="-285750">
              <a:buFont typeface="+mj-lt"/>
              <a:buAutoNum type="arabicPeriod"/>
            </a:pPr>
            <a:endParaRPr lang="fr-FR" sz="2400" b="1" dirty="0">
              <a:solidFill>
                <a:srgbClr val="000000"/>
              </a:solidFill>
              <a:latin typeface="Arial" charset="0"/>
            </a:endParaRPr>
          </a:p>
          <a:p>
            <a:pPr marL="285750" indent="-285750">
              <a:buFont typeface="+mj-lt"/>
              <a:buAutoNum type="arabicPeriod"/>
            </a:pPr>
            <a:r>
              <a:rPr lang="fr-FR" sz="2400" b="1" dirty="0">
                <a:solidFill>
                  <a:srgbClr val="000000"/>
                </a:solidFill>
                <a:latin typeface="Arial" charset="0"/>
              </a:rPr>
              <a:t>Dresser la cartographie de tous les traitements </a:t>
            </a:r>
            <a:r>
              <a:rPr lang="fr-FR" sz="2000" dirty="0">
                <a:solidFill>
                  <a:srgbClr val="000000"/>
                </a:solidFill>
                <a:latin typeface="Arial" charset="0"/>
              </a:rPr>
              <a:t>(avec la gestion des risques</a:t>
            </a:r>
            <a:r>
              <a:rPr lang="fr-FR" sz="2000" dirty="0" smtClean="0">
                <a:solidFill>
                  <a:srgbClr val="000000"/>
                </a:solidFill>
                <a:latin typeface="Arial" charset="0"/>
              </a:rPr>
              <a:t>)</a:t>
            </a:r>
          </a:p>
          <a:p>
            <a:pPr marL="285750" indent="-285750">
              <a:buFont typeface="+mj-lt"/>
              <a:buAutoNum type="arabicPeriod"/>
            </a:pPr>
            <a:endParaRPr lang="fr-FR" sz="2000" b="1" dirty="0">
              <a:solidFill>
                <a:srgbClr val="000000"/>
              </a:solidFill>
              <a:latin typeface="Arial" charset="0"/>
            </a:endParaRPr>
          </a:p>
          <a:p>
            <a:pPr marL="285750" indent="-285750">
              <a:buFont typeface="+mj-lt"/>
              <a:buAutoNum type="arabicPeriod"/>
            </a:pPr>
            <a:r>
              <a:rPr lang="fr-FR" sz="2400" b="1" dirty="0">
                <a:solidFill>
                  <a:srgbClr val="000000"/>
                </a:solidFill>
                <a:latin typeface="Arial" charset="0"/>
              </a:rPr>
              <a:t>Conserver les preuves d’application du RGPD </a:t>
            </a:r>
            <a:r>
              <a:rPr lang="fr-FR" sz="2000" dirty="0">
                <a:solidFill>
                  <a:srgbClr val="000000"/>
                </a:solidFill>
                <a:latin typeface="Arial" charset="0"/>
              </a:rPr>
              <a:t>(traçabilité, </a:t>
            </a:r>
            <a:r>
              <a:rPr lang="fr-FR" sz="2000" dirty="0" err="1">
                <a:solidFill>
                  <a:srgbClr val="000000"/>
                </a:solidFill>
                <a:latin typeface="Arial" charset="0"/>
              </a:rPr>
              <a:t>accountability</a:t>
            </a:r>
            <a:r>
              <a:rPr lang="fr-FR" sz="2000" dirty="0" smtClean="0">
                <a:solidFill>
                  <a:srgbClr val="000000"/>
                </a:solidFill>
                <a:latin typeface="Arial" charset="0"/>
              </a:rPr>
              <a:t>)</a:t>
            </a:r>
          </a:p>
          <a:p>
            <a:pPr marL="285750" indent="-285750">
              <a:buFont typeface="+mj-lt"/>
              <a:buAutoNum type="arabicPeriod"/>
            </a:pPr>
            <a:endParaRPr lang="fr-FR" sz="2000" b="1" dirty="0">
              <a:solidFill>
                <a:srgbClr val="000000"/>
              </a:solidFill>
              <a:latin typeface="Arial" charset="0"/>
            </a:endParaRPr>
          </a:p>
          <a:p>
            <a:pPr marL="285750" indent="-285750">
              <a:buFont typeface="+mj-lt"/>
              <a:buAutoNum type="arabicPeriod"/>
            </a:pPr>
            <a:r>
              <a:rPr lang="fr-FR" sz="2400" b="1" dirty="0">
                <a:solidFill>
                  <a:srgbClr val="000000"/>
                </a:solidFill>
                <a:latin typeface="Arial" charset="0"/>
              </a:rPr>
              <a:t>Informer la CNIL et les patients en cas d’incidents de sécurité sur les données </a:t>
            </a:r>
            <a:r>
              <a:rPr lang="fr-FR" sz="2000" b="1" dirty="0">
                <a:solidFill>
                  <a:srgbClr val="000000"/>
                </a:solidFill>
                <a:latin typeface="Arial" charset="0"/>
              </a:rPr>
              <a:t>(violation</a:t>
            </a:r>
            <a:r>
              <a:rPr lang="fr-FR" sz="2000" b="1" dirty="0" smtClean="0">
                <a:solidFill>
                  <a:srgbClr val="000000"/>
                </a:solidFill>
                <a:latin typeface="Arial" charset="0"/>
              </a:rPr>
              <a:t>)</a:t>
            </a:r>
          </a:p>
          <a:p>
            <a:pPr marL="285750" indent="-285750">
              <a:buFont typeface="+mj-lt"/>
              <a:buAutoNum type="arabicPeriod"/>
            </a:pPr>
            <a:endParaRPr lang="fr-FR" sz="2000" b="1" dirty="0">
              <a:solidFill>
                <a:srgbClr val="000000"/>
              </a:solidFill>
              <a:latin typeface="Arial" charset="0"/>
            </a:endParaRPr>
          </a:p>
          <a:p>
            <a:pPr marL="285750" indent="-285750">
              <a:buFont typeface="+mj-lt"/>
              <a:buAutoNum type="arabicPeriod"/>
            </a:pPr>
            <a:r>
              <a:rPr lang="fr-FR" sz="2400" b="1" dirty="0">
                <a:solidFill>
                  <a:srgbClr val="000000"/>
                </a:solidFill>
                <a:latin typeface="Arial" charset="0"/>
              </a:rPr>
              <a:t>Sécuriser les traitements dès leur conception </a:t>
            </a:r>
            <a:r>
              <a:rPr lang="fr-FR" sz="2000" b="1" dirty="0">
                <a:solidFill>
                  <a:srgbClr val="000000"/>
                </a:solidFill>
                <a:latin typeface="Arial" charset="0"/>
              </a:rPr>
              <a:t>(</a:t>
            </a:r>
            <a:r>
              <a:rPr lang="fr-FR" sz="2000" b="1" dirty="0" err="1">
                <a:solidFill>
                  <a:srgbClr val="000000"/>
                </a:solidFill>
                <a:latin typeface="Arial" charset="0"/>
              </a:rPr>
              <a:t>Privacy</a:t>
            </a:r>
            <a:r>
              <a:rPr lang="fr-FR" sz="2000" b="1" dirty="0">
                <a:solidFill>
                  <a:srgbClr val="000000"/>
                </a:solidFill>
                <a:latin typeface="Arial" charset="0"/>
              </a:rPr>
              <a:t> by défaut &amp; by design)</a:t>
            </a:r>
          </a:p>
        </p:txBody>
      </p:sp>
      <p:sp>
        <p:nvSpPr>
          <p:cNvPr id="5" name="Bulle ronde 4"/>
          <p:cNvSpPr/>
          <p:nvPr/>
        </p:nvSpPr>
        <p:spPr>
          <a:xfrm>
            <a:off x="264621" y="305716"/>
            <a:ext cx="4868177" cy="4552348"/>
          </a:xfrm>
          <a:prstGeom prst="wedgeEllipseCallout">
            <a:avLst>
              <a:gd name="adj1" fmla="val 101913"/>
              <a:gd name="adj2" fmla="val 72198"/>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latin typeface="Arial"/>
                <a:cs typeface="Arial"/>
              </a:rPr>
              <a:t>Le </a:t>
            </a:r>
            <a:r>
              <a:rPr lang="fr-FR" b="1" dirty="0" err="1">
                <a:latin typeface="Arial"/>
                <a:cs typeface="Arial"/>
              </a:rPr>
              <a:t>Privacy</a:t>
            </a:r>
            <a:r>
              <a:rPr lang="fr-FR" b="1" dirty="0">
                <a:latin typeface="Arial"/>
                <a:cs typeface="Arial"/>
              </a:rPr>
              <a:t> by Default </a:t>
            </a:r>
            <a:r>
              <a:rPr lang="fr-FR" dirty="0">
                <a:latin typeface="Arial"/>
                <a:cs typeface="Arial"/>
              </a:rPr>
              <a:t>est un principe s’appliquant une fois qu’un produit ou service a été rendu public. Les standards en matière de protection des données personnelles s’appliquent alors par défaut, et ce sans l’exercice de manipulations extérieures permettant cette protection. Le </a:t>
            </a:r>
            <a:r>
              <a:rPr lang="fr-FR" b="1" dirty="0" err="1">
                <a:latin typeface="Arial"/>
                <a:cs typeface="Arial"/>
              </a:rPr>
              <a:t>Privacy</a:t>
            </a:r>
            <a:r>
              <a:rPr lang="fr-FR" b="1" dirty="0">
                <a:latin typeface="Arial"/>
                <a:cs typeface="Arial"/>
              </a:rPr>
              <a:t> by Default </a:t>
            </a:r>
            <a:r>
              <a:rPr lang="fr-FR" dirty="0">
                <a:latin typeface="Arial"/>
                <a:cs typeface="Arial"/>
              </a:rPr>
              <a:t>est la garantie d’un niveau maximal de protection des données à caractère personnel.</a:t>
            </a:r>
          </a:p>
        </p:txBody>
      </p:sp>
    </p:spTree>
    <p:extLst>
      <p:ext uri="{BB962C8B-B14F-4D97-AF65-F5344CB8AC3E}">
        <p14:creationId xmlns:p14="http://schemas.microsoft.com/office/powerpoint/2010/main" val="141825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8043" y="201794"/>
            <a:ext cx="4891709" cy="369332"/>
          </a:xfrm>
          <a:prstGeom prst="rect">
            <a:avLst/>
          </a:prstGeom>
          <a:solidFill>
            <a:schemeClr val="accent3">
              <a:lumMod val="40000"/>
              <a:lumOff val="60000"/>
            </a:schemeClr>
          </a:solidFill>
        </p:spPr>
        <p:txBody>
          <a:bodyPr wrap="none" rtlCol="0">
            <a:spAutoFit/>
          </a:bodyPr>
          <a:lstStyle/>
          <a:p>
            <a:r>
              <a:rPr lang="fr-FR" b="1" dirty="0" smtClean="0">
                <a:latin typeface="Arial"/>
                <a:cs typeface="Arial"/>
              </a:rPr>
              <a:t>NOUVEAUTES APPORTEES PAR LE RGPD</a:t>
            </a:r>
            <a:endParaRPr lang="fr-FR" b="1" dirty="0">
              <a:latin typeface="Arial"/>
              <a:cs typeface="Arial"/>
            </a:endParaRPr>
          </a:p>
        </p:txBody>
      </p:sp>
      <p:sp>
        <p:nvSpPr>
          <p:cNvPr id="3" name="ZoneTexte 2"/>
          <p:cNvSpPr txBox="1"/>
          <p:nvPr/>
        </p:nvSpPr>
        <p:spPr bwMode="auto">
          <a:xfrm>
            <a:off x="264621" y="725738"/>
            <a:ext cx="8683888" cy="461665"/>
          </a:xfrm>
          <a:prstGeom prst="rect">
            <a:avLst/>
          </a:prstGeom>
          <a:solidFill>
            <a:srgbClr val="E7E6E6"/>
          </a:solidFill>
          <a:ln>
            <a:solidFill>
              <a:srgbClr val="5B9BD5"/>
            </a:solidFill>
          </a:ln>
        </p:spPr>
        <p:txBody>
          <a:bodyPr wrap="square" rtlCol="0">
            <a:spAutoFit/>
          </a:bodyPr>
          <a:lstStyle>
            <a:defPPr>
              <a:defRPr lang="fr-FR"/>
            </a:defPPr>
            <a:lvl1pPr marL="0" marR="0" lvl="0" indent="0" algn="just" defTabSz="914400" eaLnBrk="1" fontAlgn="auto" latinLnBrk="0" hangingPunct="1">
              <a:lnSpc>
                <a:spcPct val="100000"/>
              </a:lnSpc>
              <a:spcBef>
                <a:spcPts val="0"/>
              </a:spcBef>
              <a:spcAft>
                <a:spcPts val="0"/>
              </a:spcAft>
              <a:buClrTx/>
              <a:buSzTx/>
              <a:buFontTx/>
              <a:buNone/>
              <a:tabLst/>
              <a:defRPr kumimoji="0" sz="1673" b="0" i="0" u="none" strike="noStrike" kern="0" cap="none" spc="0" normalizeH="0" baseline="0">
                <a:ln>
                  <a:noFill/>
                </a:ln>
                <a:solidFill>
                  <a:prstClr val="black"/>
                </a:solidFill>
                <a:effectLst/>
                <a:uLnTx/>
                <a:uFillTx/>
                <a:latin typeface="Arial" panose="020B0604020202020204" pitchFamily="34" charset="0"/>
                <a:ea typeface="+mn-ea"/>
                <a:cs typeface="Arial" panose="020B0604020202020204" pitchFamily="34" charset="0"/>
              </a:defRPr>
            </a:lvl1pPr>
          </a:lstStyle>
          <a:p>
            <a:r>
              <a:rPr lang="fr-FR" sz="2400" b="1" dirty="0"/>
              <a:t>Le </a:t>
            </a:r>
            <a:r>
              <a:rPr lang="fr-FR" sz="2400" b="1" dirty="0" err="1"/>
              <a:t>Privacy</a:t>
            </a:r>
            <a:r>
              <a:rPr lang="fr-FR" sz="2400" b="1" dirty="0"/>
              <a:t> by Design en sept principes</a:t>
            </a:r>
          </a:p>
        </p:txBody>
      </p:sp>
      <p:sp>
        <p:nvSpPr>
          <p:cNvPr id="6" name="ZoneTexte 5"/>
          <p:cNvSpPr txBox="1"/>
          <p:nvPr/>
        </p:nvSpPr>
        <p:spPr bwMode="auto">
          <a:xfrm>
            <a:off x="264621" y="1383816"/>
            <a:ext cx="8625095" cy="5058684"/>
          </a:xfrm>
          <a:prstGeom prst="rect">
            <a:avLst/>
          </a:prstGeom>
          <a:solidFill>
            <a:schemeClr val="accent5">
              <a:lumMod val="20000"/>
              <a:lumOff val="80000"/>
            </a:schemeClr>
          </a:solidFill>
          <a:ln w="12700">
            <a:solidFill>
              <a:srgbClr val="000000"/>
            </a:solidFill>
            <a:miter lim="800000"/>
            <a:headEnd/>
            <a:tailEnd/>
          </a:ln>
        </p:spPr>
        <p:txBody>
          <a:bodyPr wrap="square" lIns="72000" tIns="36000" rIns="252000" bIns="36000" rtlCol="0" anchor="ctr" anchorCtr="0">
            <a:spAutoFit/>
          </a:bodyPr>
          <a:lstStyle/>
          <a:p>
            <a:pPr marL="457200" indent="-457200">
              <a:buFont typeface="+mj-lt"/>
              <a:buAutoNum type="arabicPeriod"/>
            </a:pPr>
            <a:r>
              <a:rPr lang="fr-FR" b="1" dirty="0" smtClean="0">
                <a:latin typeface="Arial"/>
                <a:cs typeface="Arial"/>
              </a:rPr>
              <a:t>L’adoption </a:t>
            </a:r>
            <a:r>
              <a:rPr lang="fr-FR" b="1" dirty="0">
                <a:latin typeface="Arial"/>
                <a:cs typeface="Arial"/>
              </a:rPr>
              <a:t>de mesures préventives</a:t>
            </a:r>
            <a:r>
              <a:rPr lang="fr-FR" dirty="0">
                <a:latin typeface="Arial"/>
                <a:cs typeface="Arial"/>
              </a:rPr>
              <a:t> – et non correctives – permettant d’empêcher ou de limiter les potentielles violations de protection des données personnelles</a:t>
            </a:r>
            <a:r>
              <a:rPr lang="fr-FR" dirty="0" smtClean="0">
                <a:latin typeface="Arial"/>
                <a:cs typeface="Arial"/>
              </a:rPr>
              <a:t>.</a:t>
            </a:r>
            <a:endParaRPr lang="fr-FR" dirty="0">
              <a:latin typeface="Arial"/>
              <a:cs typeface="Arial"/>
            </a:endParaRPr>
          </a:p>
          <a:p>
            <a:pPr marL="457200" indent="-457200">
              <a:buFont typeface="+mj-lt"/>
              <a:buAutoNum type="arabicPeriod"/>
            </a:pPr>
            <a:r>
              <a:rPr lang="fr-FR" dirty="0">
                <a:latin typeface="Arial"/>
                <a:cs typeface="Arial"/>
              </a:rPr>
              <a:t>Mettre en œuvre </a:t>
            </a:r>
            <a:r>
              <a:rPr lang="fr-FR" b="1" dirty="0">
                <a:latin typeface="Arial"/>
                <a:cs typeface="Arial"/>
              </a:rPr>
              <a:t>un principe de protection des données personnelles par défaut</a:t>
            </a:r>
            <a:r>
              <a:rPr lang="fr-FR" dirty="0">
                <a:latin typeface="Arial"/>
                <a:cs typeface="Arial"/>
              </a:rPr>
              <a:t>, c’est-à-dire une protection automatique et implicite de ces données</a:t>
            </a:r>
            <a:r>
              <a:rPr lang="fr-FR" dirty="0" smtClean="0">
                <a:latin typeface="Arial"/>
                <a:cs typeface="Arial"/>
              </a:rPr>
              <a:t>.</a:t>
            </a:r>
            <a:endParaRPr lang="fr-FR" dirty="0">
              <a:latin typeface="Arial"/>
              <a:cs typeface="Arial"/>
            </a:endParaRPr>
          </a:p>
          <a:p>
            <a:pPr marL="457200" indent="-457200">
              <a:buFont typeface="+mj-lt"/>
              <a:buAutoNum type="arabicPeriod"/>
            </a:pPr>
            <a:r>
              <a:rPr lang="fr-FR" dirty="0">
                <a:latin typeface="Arial"/>
                <a:cs typeface="Arial"/>
              </a:rPr>
              <a:t>Prendre en compte </a:t>
            </a:r>
            <a:r>
              <a:rPr lang="fr-FR" b="1" dirty="0">
                <a:latin typeface="Arial"/>
                <a:cs typeface="Arial"/>
              </a:rPr>
              <a:t>la protection de la vie privée des internautes concernés</a:t>
            </a:r>
            <a:r>
              <a:rPr lang="fr-FR" dirty="0">
                <a:latin typeface="Arial"/>
                <a:cs typeface="Arial"/>
              </a:rPr>
              <a:t> dès la conception des systèmes de collecte de données personnelles, et adopter les bonnes pratiques entrepreneuriales à cet effet</a:t>
            </a:r>
            <a:r>
              <a:rPr lang="fr-FR" dirty="0" smtClean="0">
                <a:latin typeface="Arial"/>
                <a:cs typeface="Arial"/>
              </a:rPr>
              <a:t>.</a:t>
            </a:r>
            <a:endParaRPr lang="fr-FR" dirty="0">
              <a:latin typeface="Arial"/>
              <a:cs typeface="Arial"/>
            </a:endParaRPr>
          </a:p>
          <a:p>
            <a:pPr marL="457200" indent="-457200">
              <a:buFont typeface="+mj-lt"/>
              <a:buAutoNum type="arabicPeriod"/>
            </a:pPr>
            <a:r>
              <a:rPr lang="fr-FR" b="1" dirty="0">
                <a:latin typeface="Arial"/>
                <a:cs typeface="Arial"/>
              </a:rPr>
              <a:t>La sécurité et la protection de la vie privée</a:t>
            </a:r>
            <a:r>
              <a:rPr lang="fr-FR" dirty="0">
                <a:latin typeface="Arial"/>
                <a:cs typeface="Arial"/>
              </a:rPr>
              <a:t> des utilisateurs dont les données personnelles ont été collectées doivent être assurées tout au long du projet, mais aussi durant la période de conservation des données personnelles</a:t>
            </a:r>
            <a:r>
              <a:rPr lang="fr-FR" dirty="0" smtClean="0">
                <a:latin typeface="Arial"/>
                <a:cs typeface="Arial"/>
              </a:rPr>
              <a:t>.</a:t>
            </a:r>
            <a:endParaRPr lang="fr-FR" dirty="0">
              <a:latin typeface="Arial"/>
              <a:cs typeface="Arial"/>
            </a:endParaRPr>
          </a:p>
          <a:p>
            <a:pPr marL="457200" indent="-457200">
              <a:buFont typeface="+mj-lt"/>
              <a:buAutoNum type="arabicPeriod"/>
            </a:pPr>
            <a:r>
              <a:rPr lang="fr-FR" dirty="0">
                <a:latin typeface="Arial"/>
                <a:cs typeface="Arial"/>
              </a:rPr>
              <a:t>L’entreprise doit </a:t>
            </a:r>
            <a:r>
              <a:rPr lang="fr-FR" b="1" dirty="0">
                <a:latin typeface="Arial"/>
                <a:cs typeface="Arial"/>
              </a:rPr>
              <a:t>se montrer transparente dans ses pratiques</a:t>
            </a:r>
            <a:r>
              <a:rPr lang="fr-FR" dirty="0">
                <a:latin typeface="Arial"/>
                <a:cs typeface="Arial"/>
              </a:rPr>
              <a:t> vis-à-vis des informations à caractères personnelles</a:t>
            </a:r>
            <a:r>
              <a:rPr lang="fr-FR" dirty="0" smtClean="0">
                <a:latin typeface="Arial"/>
                <a:cs typeface="Arial"/>
              </a:rPr>
              <a:t>.</a:t>
            </a:r>
            <a:endParaRPr lang="fr-FR" dirty="0">
              <a:latin typeface="Arial"/>
              <a:cs typeface="Arial"/>
            </a:endParaRPr>
          </a:p>
          <a:p>
            <a:pPr marL="457200" indent="-457200">
              <a:buFont typeface="+mj-lt"/>
              <a:buAutoNum type="arabicPeriod"/>
            </a:pPr>
            <a:r>
              <a:rPr lang="fr-FR" b="1" dirty="0">
                <a:latin typeface="Arial"/>
                <a:cs typeface="Arial"/>
              </a:rPr>
              <a:t>Le respect de la vie privée</a:t>
            </a:r>
            <a:r>
              <a:rPr lang="fr-FR" dirty="0">
                <a:latin typeface="Arial"/>
                <a:cs typeface="Arial"/>
              </a:rPr>
              <a:t> des utilisateurs concernés par cette collecte doit être assuré</a:t>
            </a:r>
            <a:r>
              <a:rPr lang="fr-FR" dirty="0" smtClean="0">
                <a:latin typeface="Arial"/>
                <a:cs typeface="Arial"/>
              </a:rPr>
              <a:t>.</a:t>
            </a:r>
            <a:endParaRPr lang="fr-FR" dirty="0">
              <a:latin typeface="Arial"/>
              <a:cs typeface="Arial"/>
            </a:endParaRPr>
          </a:p>
          <a:p>
            <a:pPr marL="457200" indent="-457200">
              <a:buFont typeface="+mj-lt"/>
              <a:buAutoNum type="arabicPeriod"/>
            </a:pPr>
            <a:r>
              <a:rPr lang="fr-FR" dirty="0">
                <a:latin typeface="Arial"/>
                <a:cs typeface="Arial"/>
              </a:rPr>
              <a:t>La protection des données personnelles doit être </a:t>
            </a:r>
            <a:r>
              <a:rPr lang="fr-FR" b="1" dirty="0">
                <a:latin typeface="Arial"/>
                <a:cs typeface="Arial"/>
              </a:rPr>
              <a:t>holistique et optimale</a:t>
            </a:r>
            <a:r>
              <a:rPr lang="fr-FR" dirty="0">
                <a:latin typeface="Arial"/>
                <a:cs typeface="Arial"/>
              </a:rPr>
              <a:t>.</a:t>
            </a:r>
          </a:p>
        </p:txBody>
      </p:sp>
    </p:spTree>
    <p:extLst>
      <p:ext uri="{BB962C8B-B14F-4D97-AF65-F5344CB8AC3E}">
        <p14:creationId xmlns:p14="http://schemas.microsoft.com/office/powerpoint/2010/main" val="18464119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8043" y="201794"/>
            <a:ext cx="4891709" cy="369332"/>
          </a:xfrm>
          <a:prstGeom prst="rect">
            <a:avLst/>
          </a:prstGeom>
          <a:solidFill>
            <a:schemeClr val="accent3">
              <a:lumMod val="40000"/>
              <a:lumOff val="60000"/>
            </a:schemeClr>
          </a:solidFill>
        </p:spPr>
        <p:txBody>
          <a:bodyPr wrap="none" rtlCol="0">
            <a:spAutoFit/>
          </a:bodyPr>
          <a:lstStyle/>
          <a:p>
            <a:r>
              <a:rPr lang="fr-FR" b="1" dirty="0" smtClean="0">
                <a:latin typeface="Arial"/>
                <a:cs typeface="Arial"/>
              </a:rPr>
              <a:t>NOUVEAUTES APPORTEES PAR LE RGPD</a:t>
            </a:r>
            <a:endParaRPr lang="fr-FR" b="1" dirty="0">
              <a:latin typeface="Arial"/>
              <a:cs typeface="Arial"/>
            </a:endParaRPr>
          </a:p>
        </p:txBody>
      </p:sp>
      <p:sp>
        <p:nvSpPr>
          <p:cNvPr id="3" name="ZoneTexte 2"/>
          <p:cNvSpPr txBox="1"/>
          <p:nvPr/>
        </p:nvSpPr>
        <p:spPr bwMode="auto">
          <a:xfrm>
            <a:off x="264621" y="725738"/>
            <a:ext cx="8683888" cy="461665"/>
          </a:xfrm>
          <a:prstGeom prst="rect">
            <a:avLst/>
          </a:prstGeom>
          <a:solidFill>
            <a:srgbClr val="E7E6E6"/>
          </a:solidFill>
          <a:ln>
            <a:solidFill>
              <a:srgbClr val="5B9BD5"/>
            </a:solidFill>
          </a:ln>
        </p:spPr>
        <p:txBody>
          <a:bodyPr wrap="square" rtlCol="0">
            <a:spAutoFit/>
          </a:bodyPr>
          <a:lstStyle>
            <a:defPPr>
              <a:defRPr lang="fr-FR"/>
            </a:defPPr>
            <a:lvl1pPr marL="0" marR="0" lvl="0" indent="0" algn="just" defTabSz="914400" eaLnBrk="1" fontAlgn="auto" latinLnBrk="0" hangingPunct="1">
              <a:lnSpc>
                <a:spcPct val="100000"/>
              </a:lnSpc>
              <a:spcBef>
                <a:spcPts val="0"/>
              </a:spcBef>
              <a:spcAft>
                <a:spcPts val="0"/>
              </a:spcAft>
              <a:buClrTx/>
              <a:buSzTx/>
              <a:buFontTx/>
              <a:buNone/>
              <a:tabLst/>
              <a:defRPr kumimoji="0" sz="1673" b="0" i="0" u="none" strike="noStrike" kern="0" cap="none" spc="0" normalizeH="0" baseline="0">
                <a:ln>
                  <a:noFill/>
                </a:ln>
                <a:solidFill>
                  <a:prstClr val="black"/>
                </a:solidFill>
                <a:effectLst/>
                <a:uLnTx/>
                <a:uFillTx/>
                <a:latin typeface="Arial" panose="020B0604020202020204" pitchFamily="34" charset="0"/>
                <a:ea typeface="+mn-ea"/>
                <a:cs typeface="Arial" panose="020B0604020202020204" pitchFamily="34" charset="0"/>
              </a:defRPr>
            </a:lvl1pPr>
          </a:lstStyle>
          <a:p>
            <a:r>
              <a:rPr lang="fr-FR" sz="2400" b="1" dirty="0"/>
              <a:t>Nouvelles obligations pour les sous-traitants</a:t>
            </a:r>
            <a:endParaRPr lang="fr-FR" sz="1400" b="1" i="1" dirty="0"/>
          </a:p>
        </p:txBody>
      </p:sp>
      <p:sp>
        <p:nvSpPr>
          <p:cNvPr id="6" name="ZoneTexte 5"/>
          <p:cNvSpPr txBox="1"/>
          <p:nvPr/>
        </p:nvSpPr>
        <p:spPr bwMode="auto">
          <a:xfrm>
            <a:off x="323413" y="2298867"/>
            <a:ext cx="8625095" cy="2658026"/>
          </a:xfrm>
          <a:prstGeom prst="rect">
            <a:avLst/>
          </a:prstGeom>
          <a:solidFill>
            <a:schemeClr val="accent5">
              <a:lumMod val="20000"/>
              <a:lumOff val="80000"/>
            </a:schemeClr>
          </a:solidFill>
          <a:ln w="12700">
            <a:solidFill>
              <a:srgbClr val="000000"/>
            </a:solidFill>
            <a:miter lim="800000"/>
            <a:headEnd/>
            <a:tailEnd/>
          </a:ln>
        </p:spPr>
        <p:txBody>
          <a:bodyPr wrap="square" lIns="72000" tIns="36000" rIns="252000" bIns="36000" rtlCol="0" anchor="ctr" anchorCtr="0">
            <a:spAutoFit/>
          </a:bodyPr>
          <a:lstStyle/>
          <a:p>
            <a:pPr marL="285750" indent="-285750">
              <a:buFont typeface="+mj-lt"/>
              <a:buAutoNum type="arabicPeriod"/>
            </a:pPr>
            <a:r>
              <a:rPr lang="fr-FR" sz="2400" b="1" dirty="0">
                <a:solidFill>
                  <a:srgbClr val="000000"/>
                </a:solidFill>
                <a:latin typeface="Arial" charset="0"/>
              </a:rPr>
              <a:t>Responsabilité juridique du sous-</a:t>
            </a:r>
            <a:r>
              <a:rPr lang="fr-FR" sz="2400" b="1" dirty="0" smtClean="0">
                <a:solidFill>
                  <a:srgbClr val="000000"/>
                </a:solidFill>
                <a:latin typeface="Arial" charset="0"/>
              </a:rPr>
              <a:t>traitant</a:t>
            </a:r>
          </a:p>
          <a:p>
            <a:endParaRPr lang="fr-FR" sz="2400" b="1" dirty="0">
              <a:solidFill>
                <a:srgbClr val="000000"/>
              </a:solidFill>
              <a:latin typeface="Arial" charset="0"/>
            </a:endParaRPr>
          </a:p>
          <a:p>
            <a:pPr marL="285750" indent="-285750">
              <a:buFont typeface="+mj-lt"/>
              <a:buAutoNum type="arabicPeriod"/>
            </a:pPr>
            <a:r>
              <a:rPr lang="fr-FR" sz="2400" b="1" dirty="0">
                <a:solidFill>
                  <a:srgbClr val="000000"/>
                </a:solidFill>
                <a:latin typeface="Arial" charset="0"/>
              </a:rPr>
              <a:t>Engagement par écrit (contrat) sur le respect des obligations imposées aux sous-traitants dans le </a:t>
            </a:r>
            <a:r>
              <a:rPr lang="fr-FR" sz="2400" b="1" dirty="0" smtClean="0">
                <a:solidFill>
                  <a:srgbClr val="000000"/>
                </a:solidFill>
                <a:latin typeface="Arial" charset="0"/>
              </a:rPr>
              <a:t>RGPD</a:t>
            </a:r>
          </a:p>
          <a:p>
            <a:pPr marL="285750" indent="-285750">
              <a:buFont typeface="+mj-lt"/>
              <a:buAutoNum type="arabicPeriod"/>
            </a:pPr>
            <a:endParaRPr lang="fr-FR" sz="2400" b="1" dirty="0">
              <a:solidFill>
                <a:srgbClr val="000000"/>
              </a:solidFill>
              <a:latin typeface="Arial" charset="0"/>
            </a:endParaRPr>
          </a:p>
          <a:p>
            <a:pPr marL="285750" indent="-285750">
              <a:buFont typeface="+mj-lt"/>
              <a:buAutoNum type="arabicPeriod"/>
            </a:pPr>
            <a:r>
              <a:rPr lang="fr-FR" sz="2400" b="1" dirty="0" smtClean="0">
                <a:solidFill>
                  <a:srgbClr val="000000"/>
                </a:solidFill>
                <a:latin typeface="Arial" charset="0"/>
              </a:rPr>
              <a:t>Contrôle des lieux de stockage, des transferts et des modalités d’accès.</a:t>
            </a:r>
            <a:endParaRPr lang="fr-FR" sz="2400" b="1" dirty="0">
              <a:solidFill>
                <a:srgbClr val="000000"/>
              </a:solidFill>
              <a:latin typeface="Arial" charset="0"/>
            </a:endParaRPr>
          </a:p>
        </p:txBody>
      </p:sp>
    </p:spTree>
    <p:extLst>
      <p:ext uri="{BB962C8B-B14F-4D97-AF65-F5344CB8AC3E}">
        <p14:creationId xmlns:p14="http://schemas.microsoft.com/office/powerpoint/2010/main" val="4192859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8043" y="201794"/>
            <a:ext cx="5284620" cy="369332"/>
          </a:xfrm>
          <a:prstGeom prst="rect">
            <a:avLst/>
          </a:prstGeom>
          <a:solidFill>
            <a:schemeClr val="accent3">
              <a:lumMod val="40000"/>
              <a:lumOff val="60000"/>
            </a:schemeClr>
          </a:solidFill>
        </p:spPr>
        <p:txBody>
          <a:bodyPr wrap="none" rtlCol="0">
            <a:spAutoFit/>
          </a:bodyPr>
          <a:lstStyle/>
          <a:p>
            <a:r>
              <a:rPr lang="fr-FR" b="1" dirty="0" smtClean="0">
                <a:latin typeface="Arial"/>
                <a:cs typeface="Arial"/>
              </a:rPr>
              <a:t>EXEMPLE DE TRAITEMENTS AU CHU AMIENS</a:t>
            </a:r>
            <a:endParaRPr lang="fr-FR" b="1" dirty="0">
              <a:latin typeface="Arial"/>
              <a:cs typeface="Arial"/>
            </a:endParaRPr>
          </a:p>
        </p:txBody>
      </p:sp>
      <p:pic>
        <p:nvPicPr>
          <p:cNvPr id="3" name="Image 2"/>
          <p:cNvPicPr>
            <a:picLocks noChangeAspect="1"/>
          </p:cNvPicPr>
          <p:nvPr/>
        </p:nvPicPr>
        <p:blipFill>
          <a:blip r:embed="rId2"/>
          <a:stretch>
            <a:fillRect/>
          </a:stretch>
        </p:blipFill>
        <p:spPr>
          <a:xfrm>
            <a:off x="0" y="1080416"/>
            <a:ext cx="9144002" cy="5361124"/>
          </a:xfrm>
          <a:prstGeom prst="rect">
            <a:avLst/>
          </a:prstGeom>
        </p:spPr>
      </p:pic>
    </p:spTree>
    <p:extLst>
      <p:ext uri="{BB962C8B-B14F-4D97-AF65-F5344CB8AC3E}">
        <p14:creationId xmlns:p14="http://schemas.microsoft.com/office/powerpoint/2010/main" val="33960012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bwMode="auto">
          <a:xfrm>
            <a:off x="178043" y="970254"/>
            <a:ext cx="8759724" cy="5612681"/>
          </a:xfrm>
          <a:prstGeom prst="rect">
            <a:avLst/>
          </a:prstGeom>
          <a:solidFill>
            <a:schemeClr val="bg1"/>
          </a:solidFill>
          <a:ln w="12700">
            <a:solidFill>
              <a:srgbClr val="000000"/>
            </a:solidFill>
            <a:miter lim="800000"/>
            <a:headEnd/>
            <a:tailEnd/>
          </a:ln>
        </p:spPr>
        <p:txBody>
          <a:bodyPr wrap="square" lIns="72000" tIns="36000" rIns="252000" bIns="36000" rtlCol="0" anchor="ctr" anchorCtr="0">
            <a:spAutoFit/>
          </a:bodyPr>
          <a:lstStyle/>
          <a:p>
            <a:r>
              <a:rPr lang="fr-FR" sz="2000" b="1" dirty="0" smtClean="0">
                <a:solidFill>
                  <a:srgbClr val="000000"/>
                </a:solidFill>
                <a:latin typeface="Arial" panose="020B0604020202020204" pitchFamily="34" charset="0"/>
                <a:cs typeface="Arial" panose="020B0604020202020204" pitchFamily="34" charset="0"/>
              </a:rPr>
              <a:t>1.</a:t>
            </a:r>
            <a:r>
              <a:rPr lang="fr-FR" sz="2000" b="1" baseline="0" dirty="0" smtClean="0">
                <a:solidFill>
                  <a:srgbClr val="000000"/>
                </a:solidFill>
                <a:latin typeface="Arial" panose="020B0604020202020204" pitchFamily="34" charset="0"/>
                <a:cs typeface="Arial" panose="020B0604020202020204" pitchFamily="34" charset="0"/>
              </a:rPr>
              <a:t> </a:t>
            </a:r>
            <a:r>
              <a:rPr lang="fr-FR" sz="2000" b="1" dirty="0" smtClean="0">
                <a:solidFill>
                  <a:srgbClr val="000000"/>
                </a:solidFill>
                <a:latin typeface="Arial" panose="020B0604020202020204" pitchFamily="34" charset="0"/>
                <a:cs typeface="Arial" panose="020B0604020202020204" pitchFamily="34" charset="0"/>
              </a:rPr>
              <a:t>Mettre </a:t>
            </a:r>
            <a:r>
              <a:rPr lang="fr-FR" sz="2000" b="1" dirty="0">
                <a:solidFill>
                  <a:srgbClr val="000000"/>
                </a:solidFill>
                <a:latin typeface="Arial" panose="020B0604020202020204" pitchFamily="34" charset="0"/>
                <a:cs typeface="Arial" panose="020B0604020202020204" pitchFamily="34" charset="0"/>
              </a:rPr>
              <a:t>en place une organisation / gouvernance adaptée au GHT </a:t>
            </a:r>
            <a:endParaRPr lang="fr-FR" sz="2000" b="1" dirty="0" smtClean="0">
              <a:solidFill>
                <a:srgbClr val="000000"/>
              </a:solidFill>
              <a:latin typeface="Arial" panose="020B0604020202020204" pitchFamily="34" charset="0"/>
              <a:cs typeface="Arial" panose="020B0604020202020204" pitchFamily="34" charset="0"/>
            </a:endParaRPr>
          </a:p>
          <a:p>
            <a:r>
              <a:rPr lang="fr-FR" sz="2000" b="1" dirty="0" smtClean="0">
                <a:solidFill>
                  <a:srgbClr val="000000"/>
                </a:solidFill>
                <a:latin typeface="Arial" panose="020B0604020202020204" pitchFamily="34" charset="0"/>
                <a:cs typeface="Arial" panose="020B0604020202020204" pitchFamily="34" charset="0"/>
              </a:rPr>
              <a:t>(</a:t>
            </a:r>
            <a:r>
              <a:rPr lang="fr-FR" sz="2000" b="1" dirty="0">
                <a:solidFill>
                  <a:srgbClr val="000000"/>
                </a:solidFill>
                <a:latin typeface="Arial" panose="020B0604020202020204" pitchFamily="34" charset="0"/>
                <a:cs typeface="Arial" panose="020B0604020202020204" pitchFamily="34" charset="0"/>
              </a:rPr>
              <a:t>DPD mutualisé, Référent par établissements (avec de fiche de poste), formaliser les directives internes et les procédures, prendre en compte la sécurité des données dès la conception d’un traitement, mettre en place une démarche d’analyse des risques sur la vie privée)</a:t>
            </a:r>
          </a:p>
          <a:p>
            <a:endParaRPr lang="fr-FR" sz="2000" b="1" dirty="0">
              <a:solidFill>
                <a:srgbClr val="000000"/>
              </a:solidFill>
              <a:latin typeface="Arial" panose="020B0604020202020204" pitchFamily="34" charset="0"/>
              <a:cs typeface="Arial" panose="020B0604020202020204" pitchFamily="34" charset="0"/>
            </a:endParaRPr>
          </a:p>
          <a:p>
            <a:r>
              <a:rPr lang="fr-FR" sz="2000" b="1" dirty="0" smtClean="0">
                <a:solidFill>
                  <a:srgbClr val="000000"/>
                </a:solidFill>
                <a:latin typeface="Arial" panose="020B0604020202020204" pitchFamily="34" charset="0"/>
                <a:cs typeface="Arial" panose="020B0604020202020204" pitchFamily="34" charset="0"/>
              </a:rPr>
              <a:t>2. Faire </a:t>
            </a:r>
            <a:r>
              <a:rPr lang="fr-FR" sz="2000" b="1" dirty="0">
                <a:solidFill>
                  <a:srgbClr val="000000"/>
                </a:solidFill>
                <a:latin typeface="Arial" panose="020B0604020202020204" pitchFamily="34" charset="0"/>
                <a:cs typeface="Arial" panose="020B0604020202020204" pitchFamily="34" charset="0"/>
              </a:rPr>
              <a:t>la liste de tous les traitements de données mis en œuvre </a:t>
            </a:r>
            <a:r>
              <a:rPr lang="fr-FR" sz="2000" b="1" dirty="0" smtClean="0">
                <a:solidFill>
                  <a:srgbClr val="000000"/>
                </a:solidFill>
                <a:latin typeface="Arial" panose="020B0604020202020204" pitchFamily="34" charset="0"/>
                <a:cs typeface="Arial" panose="020B0604020202020204" pitchFamily="34" charset="0"/>
              </a:rPr>
              <a:t>dans les </a:t>
            </a:r>
            <a:r>
              <a:rPr lang="fr-FR" sz="2000" b="1" dirty="0">
                <a:solidFill>
                  <a:srgbClr val="000000"/>
                </a:solidFill>
                <a:latin typeface="Arial" panose="020B0604020202020204" pitchFamily="34" charset="0"/>
                <a:cs typeface="Arial" panose="020B0604020202020204" pitchFamily="34" charset="0"/>
              </a:rPr>
              <a:t>services et les mettre en conformité avec le RGPD</a:t>
            </a:r>
          </a:p>
          <a:p>
            <a:endParaRPr lang="fr-FR" sz="2000" b="1" dirty="0">
              <a:solidFill>
                <a:srgbClr val="000000"/>
              </a:solidFill>
              <a:latin typeface="Arial" panose="020B0604020202020204" pitchFamily="34" charset="0"/>
              <a:cs typeface="Arial" panose="020B0604020202020204" pitchFamily="34" charset="0"/>
            </a:endParaRPr>
          </a:p>
          <a:p>
            <a:r>
              <a:rPr lang="fr-FR" sz="2000" b="1" dirty="0" smtClean="0">
                <a:solidFill>
                  <a:srgbClr val="000000"/>
                </a:solidFill>
                <a:latin typeface="Arial" panose="020B0604020202020204" pitchFamily="34" charset="0"/>
                <a:cs typeface="Arial" panose="020B0604020202020204" pitchFamily="34" charset="0"/>
              </a:rPr>
              <a:t>3. Mettre </a:t>
            </a:r>
            <a:r>
              <a:rPr lang="fr-FR" sz="2000" b="1" dirty="0">
                <a:solidFill>
                  <a:srgbClr val="000000"/>
                </a:solidFill>
                <a:latin typeface="Arial" panose="020B0604020202020204" pitchFamily="34" charset="0"/>
                <a:cs typeface="Arial" panose="020B0604020202020204" pitchFamily="34" charset="0"/>
              </a:rPr>
              <a:t>à jour les mentions </a:t>
            </a:r>
            <a:r>
              <a:rPr lang="fr-FR" sz="2000" b="1" dirty="0" smtClean="0">
                <a:solidFill>
                  <a:srgbClr val="000000"/>
                </a:solidFill>
                <a:latin typeface="Arial" panose="020B0604020202020204" pitchFamily="34" charset="0"/>
                <a:cs typeface="Arial" panose="020B0604020202020204" pitchFamily="34" charset="0"/>
              </a:rPr>
              <a:t>légales </a:t>
            </a:r>
            <a:r>
              <a:rPr lang="fr-FR" sz="2000" b="1" dirty="0">
                <a:solidFill>
                  <a:srgbClr val="000000"/>
                </a:solidFill>
                <a:latin typeface="Arial" panose="020B0604020202020204" pitchFamily="34" charset="0"/>
                <a:cs typeface="Arial" panose="020B0604020202020204" pitchFamily="34" charset="0"/>
              </a:rPr>
              <a:t>(dans le livret d’accueil, sur les sites web, dans les formulaires, ..)</a:t>
            </a:r>
          </a:p>
          <a:p>
            <a:endParaRPr lang="fr-FR" sz="2000" b="1" dirty="0">
              <a:solidFill>
                <a:srgbClr val="000000"/>
              </a:solidFill>
              <a:latin typeface="Arial" panose="020B0604020202020204" pitchFamily="34" charset="0"/>
              <a:cs typeface="Arial" panose="020B0604020202020204" pitchFamily="34" charset="0"/>
            </a:endParaRPr>
          </a:p>
          <a:p>
            <a:r>
              <a:rPr lang="fr-FR" sz="2000" b="1" dirty="0" smtClean="0">
                <a:solidFill>
                  <a:srgbClr val="000000"/>
                </a:solidFill>
                <a:latin typeface="Arial" panose="020B0604020202020204" pitchFamily="34" charset="0"/>
                <a:cs typeface="Arial" panose="020B0604020202020204" pitchFamily="34" charset="0"/>
              </a:rPr>
              <a:t>4. Revoir </a:t>
            </a:r>
            <a:r>
              <a:rPr lang="fr-FR" sz="2000" b="1" dirty="0">
                <a:solidFill>
                  <a:srgbClr val="000000"/>
                </a:solidFill>
                <a:latin typeface="Arial" panose="020B0604020202020204" pitchFamily="34" charset="0"/>
                <a:cs typeface="Arial" panose="020B0604020202020204" pitchFamily="34" charset="0"/>
              </a:rPr>
              <a:t>les clauses contractuelles avec les </a:t>
            </a:r>
            <a:r>
              <a:rPr lang="fr-FR" sz="2000" b="1" dirty="0" smtClean="0">
                <a:solidFill>
                  <a:srgbClr val="000000"/>
                </a:solidFill>
                <a:latin typeface="Arial" panose="020B0604020202020204" pitchFamily="34" charset="0"/>
                <a:cs typeface="Arial" panose="020B0604020202020204" pitchFamily="34" charset="0"/>
              </a:rPr>
              <a:t>sous-traitants </a:t>
            </a:r>
            <a:r>
              <a:rPr lang="fr-FR" sz="2000" b="1" dirty="0">
                <a:solidFill>
                  <a:srgbClr val="000000"/>
                </a:solidFill>
                <a:latin typeface="Arial" panose="020B0604020202020204" pitchFamily="34" charset="0"/>
                <a:cs typeface="Arial" panose="020B0604020202020204" pitchFamily="34" charset="0"/>
              </a:rPr>
              <a:t>(revoir les marchés publics)</a:t>
            </a:r>
          </a:p>
          <a:p>
            <a:r>
              <a:rPr lang="fr-FR" sz="2000" b="1" dirty="0">
                <a:solidFill>
                  <a:srgbClr val="000000"/>
                </a:solidFill>
                <a:latin typeface="Arial" panose="020B0604020202020204" pitchFamily="34" charset="0"/>
                <a:cs typeface="Arial" panose="020B0604020202020204" pitchFamily="34" charset="0"/>
              </a:rPr>
              <a:t> </a:t>
            </a:r>
          </a:p>
          <a:p>
            <a:r>
              <a:rPr lang="fr-FR" sz="2000" b="1" dirty="0" smtClean="0">
                <a:solidFill>
                  <a:srgbClr val="000000"/>
                </a:solidFill>
                <a:latin typeface="Arial" panose="020B0604020202020204" pitchFamily="34" charset="0"/>
                <a:cs typeface="Arial" panose="020B0604020202020204" pitchFamily="34" charset="0"/>
              </a:rPr>
              <a:t>5. Sensibiliser </a:t>
            </a:r>
            <a:r>
              <a:rPr lang="fr-FR" sz="2000" b="1" dirty="0">
                <a:solidFill>
                  <a:srgbClr val="000000"/>
                </a:solidFill>
                <a:latin typeface="Arial" panose="020B0604020202020204" pitchFamily="34" charset="0"/>
                <a:cs typeface="Arial" panose="020B0604020202020204" pitchFamily="34" charset="0"/>
              </a:rPr>
              <a:t>et responsabiliser tous les personnels (</a:t>
            </a:r>
            <a:r>
              <a:rPr lang="fr-FR" sz="2000" b="1" dirty="0" smtClean="0">
                <a:solidFill>
                  <a:srgbClr val="000000"/>
                </a:solidFill>
                <a:latin typeface="Arial" panose="020B0604020202020204" pitchFamily="34" charset="0"/>
                <a:cs typeface="Arial" panose="020B0604020202020204" pitchFamily="34" charset="0"/>
              </a:rPr>
              <a:t>rôles </a:t>
            </a:r>
            <a:r>
              <a:rPr lang="fr-FR" sz="2000" b="1" dirty="0">
                <a:solidFill>
                  <a:srgbClr val="000000"/>
                </a:solidFill>
                <a:latin typeface="Arial" panose="020B0604020202020204" pitchFamily="34" charset="0"/>
                <a:cs typeface="Arial" panose="020B0604020202020204" pitchFamily="34" charset="0"/>
              </a:rPr>
              <a:t>et </a:t>
            </a:r>
            <a:r>
              <a:rPr lang="fr-FR" sz="2000" b="1" dirty="0" smtClean="0">
                <a:solidFill>
                  <a:srgbClr val="000000"/>
                </a:solidFill>
                <a:latin typeface="Arial" panose="020B0604020202020204" pitchFamily="34" charset="0"/>
                <a:cs typeface="Arial" panose="020B0604020202020204" pitchFamily="34" charset="0"/>
              </a:rPr>
              <a:t>responsabilités </a:t>
            </a:r>
            <a:r>
              <a:rPr lang="fr-FR" sz="2000" b="1" dirty="0">
                <a:solidFill>
                  <a:srgbClr val="000000"/>
                </a:solidFill>
                <a:latin typeface="Arial" panose="020B0604020202020204" pitchFamily="34" charset="0"/>
                <a:cs typeface="Arial" panose="020B0604020202020204" pitchFamily="34" charset="0"/>
              </a:rPr>
              <a:t>au </a:t>
            </a:r>
            <a:r>
              <a:rPr lang="fr-FR" sz="2000" b="1" dirty="0" smtClean="0">
                <a:solidFill>
                  <a:srgbClr val="000000"/>
                </a:solidFill>
                <a:latin typeface="Arial" panose="020B0604020202020204" pitchFamily="34" charset="0"/>
                <a:cs typeface="Arial" panose="020B0604020202020204" pitchFamily="34" charset="0"/>
              </a:rPr>
              <a:t>titre du </a:t>
            </a:r>
            <a:r>
              <a:rPr lang="fr-FR" sz="2000" b="1" dirty="0">
                <a:solidFill>
                  <a:srgbClr val="000000"/>
                </a:solidFill>
                <a:latin typeface="Arial" panose="020B0604020202020204" pitchFamily="34" charset="0"/>
                <a:cs typeface="Arial" panose="020B0604020202020204" pitchFamily="34" charset="0"/>
              </a:rPr>
              <a:t>RGPD</a:t>
            </a:r>
            <a:r>
              <a:rPr lang="fr-FR" sz="2000" b="1" dirty="0" smtClean="0">
                <a:solidFill>
                  <a:srgbClr val="000000"/>
                </a:solidFill>
                <a:latin typeface="Arial" panose="020B0604020202020204" pitchFamily="34" charset="0"/>
                <a:cs typeface="Arial" panose="020B0604020202020204" pitchFamily="34" charset="0"/>
              </a:rPr>
              <a:t>)</a:t>
            </a:r>
            <a:endParaRPr lang="fr-FR" sz="2000" b="1" dirty="0">
              <a:solidFill>
                <a:srgbClr val="000000"/>
              </a:solidFill>
              <a:latin typeface="Arial" panose="020B0604020202020204" pitchFamily="34" charset="0"/>
              <a:cs typeface="Arial" panose="020B0604020202020204" pitchFamily="34" charset="0"/>
            </a:endParaRPr>
          </a:p>
        </p:txBody>
      </p:sp>
      <p:sp>
        <p:nvSpPr>
          <p:cNvPr id="3" name="ZoneTexte 2"/>
          <p:cNvSpPr txBox="1"/>
          <p:nvPr/>
        </p:nvSpPr>
        <p:spPr>
          <a:xfrm>
            <a:off x="178043" y="201794"/>
            <a:ext cx="5378395" cy="369332"/>
          </a:xfrm>
          <a:prstGeom prst="rect">
            <a:avLst/>
          </a:prstGeom>
          <a:solidFill>
            <a:schemeClr val="accent3">
              <a:lumMod val="40000"/>
              <a:lumOff val="60000"/>
            </a:schemeClr>
          </a:solidFill>
        </p:spPr>
        <p:txBody>
          <a:bodyPr wrap="none" rtlCol="0">
            <a:spAutoFit/>
          </a:bodyPr>
          <a:lstStyle/>
          <a:p>
            <a:r>
              <a:rPr lang="fr-FR" b="1" dirty="0" smtClean="0">
                <a:latin typeface="Arial"/>
                <a:cs typeface="Arial"/>
              </a:rPr>
              <a:t>IMPACT POUR LE GHT SOMME LITTORAL SUD</a:t>
            </a:r>
            <a:endParaRPr lang="fr-FR" b="1" dirty="0">
              <a:latin typeface="Arial"/>
              <a:cs typeface="Arial"/>
            </a:endParaRPr>
          </a:p>
        </p:txBody>
      </p:sp>
    </p:spTree>
    <p:extLst>
      <p:ext uri="{BB962C8B-B14F-4D97-AF65-F5344CB8AC3E}">
        <p14:creationId xmlns:p14="http://schemas.microsoft.com/office/powerpoint/2010/main" val="1279566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r 3"/>
          <p:cNvGrpSpPr/>
          <p:nvPr/>
        </p:nvGrpSpPr>
        <p:grpSpPr>
          <a:xfrm>
            <a:off x="0" y="764376"/>
            <a:ext cx="9144000" cy="5142292"/>
            <a:chOff x="0" y="764376"/>
            <a:chExt cx="9144000" cy="5142292"/>
          </a:xfrm>
        </p:grpSpPr>
        <p:pic>
          <p:nvPicPr>
            <p:cNvPr id="2" name="Image 1" descr="Capture d’écran 2019-09-19 à 10.37.32.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764376"/>
              <a:ext cx="9144000" cy="5142292"/>
            </a:xfrm>
            <a:prstGeom prst="rect">
              <a:avLst/>
            </a:prstGeom>
          </p:spPr>
        </p:pic>
        <p:sp>
          <p:nvSpPr>
            <p:cNvPr id="3" name="ZoneTexte 2"/>
            <p:cNvSpPr txBox="1"/>
            <p:nvPr/>
          </p:nvSpPr>
          <p:spPr>
            <a:xfrm>
              <a:off x="0" y="981774"/>
              <a:ext cx="2734333" cy="1446550"/>
            </a:xfrm>
            <a:prstGeom prst="rect">
              <a:avLst/>
            </a:prstGeom>
            <a:solidFill>
              <a:schemeClr val="accent3"/>
            </a:solidFill>
          </p:spPr>
          <p:txBody>
            <a:bodyPr wrap="square" rtlCol="0">
              <a:spAutoFit/>
            </a:bodyPr>
            <a:lstStyle/>
            <a:p>
              <a:r>
                <a:rPr lang="fr-FR" sz="4400" b="1" dirty="0" smtClean="0">
                  <a:solidFill>
                    <a:schemeClr val="bg1"/>
                  </a:solidFill>
                  <a:latin typeface="Arial"/>
                  <a:cs typeface="Arial"/>
                </a:rPr>
                <a:t>QUI ET QUAND ?</a:t>
              </a:r>
              <a:endParaRPr lang="fr-FR" sz="4400" b="1" dirty="0">
                <a:solidFill>
                  <a:schemeClr val="bg1"/>
                </a:solidFill>
                <a:latin typeface="Arial"/>
                <a:cs typeface="Arial"/>
              </a:endParaRPr>
            </a:p>
          </p:txBody>
        </p:sp>
      </p:grpSp>
    </p:spTree>
    <p:extLst>
      <p:ext uri="{BB962C8B-B14F-4D97-AF65-F5344CB8AC3E}">
        <p14:creationId xmlns:p14="http://schemas.microsoft.com/office/powerpoint/2010/main" val="25622747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r 11"/>
          <p:cNvGrpSpPr/>
          <p:nvPr/>
        </p:nvGrpSpPr>
        <p:grpSpPr>
          <a:xfrm>
            <a:off x="0" y="342101"/>
            <a:ext cx="9144000" cy="6494747"/>
            <a:chOff x="0" y="342101"/>
            <a:chExt cx="9144000" cy="6494747"/>
          </a:xfrm>
        </p:grpSpPr>
        <p:sp>
          <p:nvSpPr>
            <p:cNvPr id="3" name="Flèche vers la droite 2"/>
            <p:cNvSpPr/>
            <p:nvPr/>
          </p:nvSpPr>
          <p:spPr>
            <a:xfrm>
              <a:off x="356086" y="5852002"/>
              <a:ext cx="1614258" cy="569769"/>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6" name="Grouper 5"/>
            <p:cNvGrpSpPr/>
            <p:nvPr/>
          </p:nvGrpSpPr>
          <p:grpSpPr>
            <a:xfrm>
              <a:off x="0" y="342101"/>
              <a:ext cx="9144000" cy="5179671"/>
              <a:chOff x="0" y="342101"/>
              <a:chExt cx="9144000" cy="5179671"/>
            </a:xfrm>
          </p:grpSpPr>
          <p:pic>
            <p:nvPicPr>
              <p:cNvPr id="2" name="Image 1" descr="Capture d’écran 2019-09-19 à 10.38.05.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342101"/>
                <a:ext cx="9144000" cy="5179671"/>
              </a:xfrm>
              <a:prstGeom prst="rect">
                <a:avLst/>
              </a:prstGeom>
            </p:spPr>
          </p:pic>
          <p:sp>
            <p:nvSpPr>
              <p:cNvPr id="5" name="ZoneTexte 4"/>
              <p:cNvSpPr txBox="1"/>
              <p:nvPr/>
            </p:nvSpPr>
            <p:spPr>
              <a:xfrm>
                <a:off x="356086" y="665185"/>
                <a:ext cx="3535944" cy="584776"/>
              </a:xfrm>
              <a:prstGeom prst="rect">
                <a:avLst/>
              </a:prstGeom>
              <a:solidFill>
                <a:srgbClr val="000090"/>
              </a:solidFill>
            </p:spPr>
            <p:txBody>
              <a:bodyPr wrap="none" rtlCol="0">
                <a:spAutoFit/>
              </a:bodyPr>
              <a:lstStyle/>
              <a:p>
                <a:r>
                  <a:rPr lang="fr-FR" sz="3200" b="1" dirty="0" smtClean="0">
                    <a:solidFill>
                      <a:srgbClr val="FFFFFF"/>
                    </a:solidFill>
                    <a:latin typeface="Arial"/>
                    <a:cs typeface="Arial"/>
                  </a:rPr>
                  <a:t>QUI ET QUAND ? </a:t>
                </a:r>
                <a:endParaRPr lang="fr-FR" sz="3200" b="1" dirty="0">
                  <a:solidFill>
                    <a:srgbClr val="FFFFFF"/>
                  </a:solidFill>
                  <a:latin typeface="Arial"/>
                  <a:cs typeface="Arial"/>
                </a:endParaRPr>
              </a:p>
            </p:txBody>
          </p:sp>
        </p:grpSp>
        <p:sp>
          <p:nvSpPr>
            <p:cNvPr id="7" name="ZoneTexte 6"/>
            <p:cNvSpPr txBox="1"/>
            <p:nvPr/>
          </p:nvSpPr>
          <p:spPr>
            <a:xfrm>
              <a:off x="379727" y="1272845"/>
              <a:ext cx="3512303" cy="2062103"/>
            </a:xfrm>
            <a:prstGeom prst="rect">
              <a:avLst/>
            </a:prstGeom>
            <a:solidFill>
              <a:schemeClr val="accent3">
                <a:lumMod val="20000"/>
                <a:lumOff val="80000"/>
              </a:schemeClr>
            </a:solidFill>
          </p:spPr>
          <p:txBody>
            <a:bodyPr wrap="square" rtlCol="0">
              <a:spAutoFit/>
            </a:bodyPr>
            <a:lstStyle/>
            <a:p>
              <a:r>
                <a:rPr lang="fr-FR" sz="3200" dirty="0" smtClean="0">
                  <a:latin typeface="Arial"/>
                  <a:cs typeface="Arial"/>
                </a:rPr>
                <a:t>Toute entité gérant des données de résidents de l’UE</a:t>
              </a:r>
              <a:endParaRPr lang="fr-FR" sz="3200" dirty="0">
                <a:latin typeface="Arial"/>
                <a:cs typeface="Arial"/>
              </a:endParaRPr>
            </a:p>
          </p:txBody>
        </p:sp>
        <p:sp>
          <p:nvSpPr>
            <p:cNvPr id="8" name="Rectangle à coins arrondis 7"/>
            <p:cNvSpPr/>
            <p:nvPr/>
          </p:nvSpPr>
          <p:spPr bwMode="auto">
            <a:xfrm>
              <a:off x="545081" y="3444017"/>
              <a:ext cx="3033577" cy="1247169"/>
            </a:xfrm>
            <a:prstGeom prst="roundRect">
              <a:avLst/>
            </a:prstGeom>
            <a:solidFill>
              <a:srgbClr val="FF0000"/>
            </a:solidFill>
            <a:ln w="9525" cap="flat" cmpd="sng" algn="ctr">
              <a:solidFill>
                <a:schemeClr val="tx1"/>
              </a:solidFill>
              <a:prstDash val="solid"/>
              <a:round/>
              <a:headEnd type="none" w="med" len="med"/>
              <a:tailEnd type="none" w="med" len="med"/>
            </a:ln>
            <a:effectLst/>
            <a:scene3d>
              <a:camera prst="orthographicFront"/>
              <a:lightRig rig="threePt" dir="t"/>
            </a:scene3d>
            <a:sp3d>
              <a:bevelT prst="angle"/>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4800" b="1" i="0" u="none" strike="noStrike" cap="none" normalizeH="0" baseline="30000" dirty="0" smtClean="0">
                <a:ln>
                  <a:noFill/>
                </a:ln>
                <a:solidFill>
                  <a:schemeClr val="bg1"/>
                </a:solidFill>
                <a:effectLst/>
                <a:latin typeface="Arial"/>
                <a:ea typeface="ヒラギノ角ゴ Pro W3" pitchFamily="1" charset="-128"/>
                <a:cs typeface="Arial"/>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fr-FR" sz="4800" b="1" i="0" u="none" strike="noStrike" cap="none" normalizeH="0" baseline="30000" dirty="0" smtClean="0">
                  <a:ln>
                    <a:noFill/>
                  </a:ln>
                  <a:solidFill>
                    <a:schemeClr val="bg1"/>
                  </a:solidFill>
                  <a:effectLst/>
                  <a:latin typeface="Arial"/>
                  <a:ea typeface="ヒラギノ角ゴ Pro W3" pitchFamily="1" charset="-128"/>
                  <a:cs typeface="Arial"/>
                </a:rPr>
                <a:t>25 mai 2018</a:t>
              </a:r>
            </a:p>
          </p:txBody>
        </p:sp>
        <p:sp>
          <p:nvSpPr>
            <p:cNvPr id="4" name="ZoneTexte 3"/>
            <p:cNvSpPr txBox="1"/>
            <p:nvPr/>
          </p:nvSpPr>
          <p:spPr>
            <a:xfrm rot="20171673">
              <a:off x="4023368" y="1416669"/>
              <a:ext cx="3801454" cy="369332"/>
            </a:xfrm>
            <a:prstGeom prst="rect">
              <a:avLst/>
            </a:prstGeom>
            <a:solidFill>
              <a:srgbClr val="FFFF00"/>
            </a:solidFill>
            <a:ln>
              <a:solidFill>
                <a:srgbClr val="0000FF"/>
              </a:solidFill>
            </a:ln>
          </p:spPr>
          <p:txBody>
            <a:bodyPr wrap="none" rtlCol="0">
              <a:spAutoFit/>
            </a:bodyPr>
            <a:lstStyle/>
            <a:p>
              <a:r>
                <a:rPr lang="fr-FR" b="1" dirty="0" smtClean="0">
                  <a:effectLst>
                    <a:outerShdw blurRad="60007" dir="2000400" sy="-30000" kx="-800400" algn="bl" rotWithShape="0">
                      <a:prstClr val="black">
                        <a:alpha val="20000"/>
                      </a:prstClr>
                    </a:outerShdw>
                  </a:effectLst>
                  <a:latin typeface="Arial"/>
                  <a:cs typeface="Arial"/>
                </a:rPr>
                <a:t>ATTENTION AUX PAYS HORS UE</a:t>
              </a:r>
              <a:endParaRPr lang="fr-FR" b="1" dirty="0">
                <a:effectLst>
                  <a:outerShdw blurRad="60007" dir="2000400" sy="-30000" kx="-800400" algn="bl" rotWithShape="0">
                    <a:prstClr val="black">
                      <a:alpha val="20000"/>
                    </a:prstClr>
                  </a:outerShdw>
                </a:effectLst>
                <a:latin typeface="Arial"/>
                <a:cs typeface="Arial"/>
              </a:endParaRPr>
            </a:p>
          </p:txBody>
        </p:sp>
        <p:sp>
          <p:nvSpPr>
            <p:cNvPr id="9" name="ZoneTexte 8"/>
            <p:cNvSpPr txBox="1"/>
            <p:nvPr/>
          </p:nvSpPr>
          <p:spPr>
            <a:xfrm>
              <a:off x="2288278" y="5267188"/>
              <a:ext cx="5182516" cy="1569660"/>
            </a:xfrm>
            <a:prstGeom prst="rect">
              <a:avLst/>
            </a:prstGeom>
            <a:solidFill>
              <a:schemeClr val="accent3">
                <a:lumMod val="20000"/>
                <a:lumOff val="80000"/>
              </a:schemeClr>
            </a:solidFill>
          </p:spPr>
          <p:txBody>
            <a:bodyPr wrap="square" rtlCol="0">
              <a:spAutoFit/>
            </a:bodyPr>
            <a:lstStyle/>
            <a:p>
              <a:r>
                <a:rPr lang="fr-FR" sz="3200" dirty="0" smtClean="0">
                  <a:latin typeface="Arial"/>
                  <a:cs typeface="Arial"/>
                </a:rPr>
                <a:t>Entreprises</a:t>
              </a:r>
            </a:p>
            <a:p>
              <a:r>
                <a:rPr lang="fr-FR" sz="3200" dirty="0" smtClean="0">
                  <a:latin typeface="Arial"/>
                  <a:cs typeface="Arial"/>
                </a:rPr>
                <a:t>Etablissements de santé</a:t>
              </a:r>
            </a:p>
            <a:p>
              <a:r>
                <a:rPr lang="mr-IN" sz="3200" dirty="0" smtClean="0">
                  <a:latin typeface="Arial"/>
                  <a:cs typeface="Arial"/>
                </a:rPr>
                <a:t>…</a:t>
              </a:r>
              <a:r>
                <a:rPr lang="fr-FR" sz="3200" dirty="0" smtClean="0">
                  <a:latin typeface="Arial"/>
                  <a:cs typeface="Arial"/>
                </a:rPr>
                <a:t>.et leurs membres</a:t>
              </a:r>
              <a:endParaRPr lang="fr-FR" sz="3200" dirty="0">
                <a:latin typeface="Arial"/>
                <a:cs typeface="Arial"/>
              </a:endParaRPr>
            </a:p>
          </p:txBody>
        </p:sp>
      </p:grpSp>
    </p:spTree>
    <p:extLst>
      <p:ext uri="{BB962C8B-B14F-4D97-AF65-F5344CB8AC3E}">
        <p14:creationId xmlns:p14="http://schemas.microsoft.com/office/powerpoint/2010/main" val="5439661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19-09-19 à 10.38.33.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677894"/>
            <a:ext cx="9144000" cy="5101594"/>
          </a:xfrm>
          <a:prstGeom prst="rect">
            <a:avLst/>
          </a:prstGeom>
        </p:spPr>
      </p:pic>
    </p:spTree>
    <p:extLst>
      <p:ext uri="{BB962C8B-B14F-4D97-AF65-F5344CB8AC3E}">
        <p14:creationId xmlns:p14="http://schemas.microsoft.com/office/powerpoint/2010/main" val="3688859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intrami2/files/CHUAMIENS_7753_1389722136336_CHUAP-logopetit-RVB.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36971" y="5895047"/>
            <a:ext cx="1449803" cy="874484"/>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1976758" y="5913529"/>
            <a:ext cx="5823683" cy="923330"/>
          </a:xfrm>
          <a:prstGeom prst="rect">
            <a:avLst/>
          </a:prstGeom>
          <a:noFill/>
        </p:spPr>
        <p:txBody>
          <a:bodyPr wrap="none" rtlCol="0">
            <a:spAutoFit/>
          </a:bodyPr>
          <a:lstStyle/>
          <a:p>
            <a:r>
              <a:rPr lang="fr-FR" b="1" i="1" dirty="0" smtClean="0">
                <a:solidFill>
                  <a:srgbClr val="000000"/>
                </a:solidFill>
                <a:latin typeface="Arial"/>
                <a:cs typeface="Arial"/>
              </a:rPr>
              <a:t>Dr. Yves JOUCHOUX </a:t>
            </a:r>
            <a:r>
              <a:rPr lang="mr-IN" b="1" i="1" dirty="0" smtClean="0">
                <a:solidFill>
                  <a:srgbClr val="000000"/>
                </a:solidFill>
                <a:latin typeface="Arial"/>
                <a:cs typeface="Arial"/>
              </a:rPr>
              <a:t>–</a:t>
            </a:r>
            <a:r>
              <a:rPr lang="fr-FR" b="1" i="1" dirty="0" smtClean="0">
                <a:solidFill>
                  <a:srgbClr val="000000"/>
                </a:solidFill>
                <a:latin typeface="Arial"/>
                <a:cs typeface="Arial"/>
              </a:rPr>
              <a:t> DPO - CHU Amiens Picardie</a:t>
            </a:r>
          </a:p>
          <a:p>
            <a:endParaRPr lang="fr-FR" b="1" i="1" dirty="0">
              <a:solidFill>
                <a:srgbClr val="000000"/>
              </a:solidFill>
              <a:latin typeface="Arial"/>
              <a:cs typeface="Arial"/>
            </a:endParaRPr>
          </a:p>
          <a:p>
            <a:r>
              <a:rPr lang="fr-FR" b="1" i="1" dirty="0" smtClean="0">
                <a:solidFill>
                  <a:srgbClr val="000000"/>
                </a:solidFill>
                <a:latin typeface="Arial"/>
                <a:cs typeface="Arial"/>
              </a:rPr>
              <a:t>Julien ROUSSELLE </a:t>
            </a:r>
            <a:r>
              <a:rPr lang="mr-IN" b="1" i="1" dirty="0" smtClean="0">
                <a:solidFill>
                  <a:srgbClr val="000000"/>
                </a:solidFill>
                <a:latin typeface="Arial"/>
                <a:cs typeface="Arial"/>
              </a:rPr>
              <a:t>–</a:t>
            </a:r>
            <a:r>
              <a:rPr lang="fr-FR" b="1" i="1" dirty="0">
                <a:solidFill>
                  <a:srgbClr val="000000"/>
                </a:solidFill>
                <a:latin typeface="Arial"/>
                <a:cs typeface="Arial"/>
              </a:rPr>
              <a:t> RSSI - CHU Amiens Picardie</a:t>
            </a:r>
          </a:p>
        </p:txBody>
      </p:sp>
      <p:pic>
        <p:nvPicPr>
          <p:cNvPr id="6" name="Image 5"/>
          <p:cNvPicPr>
            <a:picLocks noChangeAspect="1"/>
          </p:cNvPicPr>
          <p:nvPr/>
        </p:nvPicPr>
        <p:blipFill>
          <a:blip r:embed="rId3"/>
          <a:stretch>
            <a:fillRect/>
          </a:stretch>
        </p:blipFill>
        <p:spPr>
          <a:xfrm>
            <a:off x="1" y="1"/>
            <a:ext cx="4164423" cy="2776281"/>
          </a:xfrm>
          <a:prstGeom prst="rect">
            <a:avLst/>
          </a:prstGeom>
        </p:spPr>
      </p:pic>
      <p:pic>
        <p:nvPicPr>
          <p:cNvPr id="7" name="Image 6"/>
          <p:cNvPicPr>
            <a:picLocks noChangeAspect="1"/>
          </p:cNvPicPr>
          <p:nvPr/>
        </p:nvPicPr>
        <p:blipFill>
          <a:blip r:embed="rId4"/>
          <a:stretch>
            <a:fillRect/>
          </a:stretch>
        </p:blipFill>
        <p:spPr>
          <a:xfrm>
            <a:off x="4019864" y="2935012"/>
            <a:ext cx="5124135" cy="2627762"/>
          </a:xfrm>
          <a:prstGeom prst="rect">
            <a:avLst/>
          </a:prstGeom>
        </p:spPr>
      </p:pic>
      <p:pic>
        <p:nvPicPr>
          <p:cNvPr id="8" name="Image 7"/>
          <p:cNvPicPr>
            <a:picLocks noChangeAspect="1"/>
          </p:cNvPicPr>
          <p:nvPr/>
        </p:nvPicPr>
        <p:blipFill>
          <a:blip r:embed="rId5"/>
          <a:stretch>
            <a:fillRect/>
          </a:stretch>
        </p:blipFill>
        <p:spPr>
          <a:xfrm>
            <a:off x="4959453" y="160187"/>
            <a:ext cx="3626175" cy="2771434"/>
          </a:xfrm>
          <a:prstGeom prst="rect">
            <a:avLst/>
          </a:prstGeom>
        </p:spPr>
      </p:pic>
      <p:pic>
        <p:nvPicPr>
          <p:cNvPr id="9" name="Image 8"/>
          <p:cNvPicPr>
            <a:picLocks noChangeAspect="1"/>
          </p:cNvPicPr>
          <p:nvPr/>
        </p:nvPicPr>
        <p:blipFill>
          <a:blip r:embed="rId6"/>
          <a:stretch>
            <a:fillRect/>
          </a:stretch>
        </p:blipFill>
        <p:spPr>
          <a:xfrm>
            <a:off x="2" y="2856376"/>
            <a:ext cx="4058506" cy="2132301"/>
          </a:xfrm>
          <a:prstGeom prst="rect">
            <a:avLst/>
          </a:prstGeom>
        </p:spPr>
      </p:pic>
    </p:spTree>
    <p:extLst>
      <p:ext uri="{BB962C8B-B14F-4D97-AF65-F5344CB8AC3E}">
        <p14:creationId xmlns:p14="http://schemas.microsoft.com/office/powerpoint/2010/main" val="35837841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r 5"/>
          <p:cNvGrpSpPr/>
          <p:nvPr/>
        </p:nvGrpSpPr>
        <p:grpSpPr>
          <a:xfrm>
            <a:off x="0" y="259972"/>
            <a:ext cx="9144000" cy="6010179"/>
            <a:chOff x="0" y="259972"/>
            <a:chExt cx="9144000" cy="6010179"/>
          </a:xfrm>
        </p:grpSpPr>
        <p:pic>
          <p:nvPicPr>
            <p:cNvPr id="2" name="Image 1" descr="Capture d’écran 2019-09-19 à 10.40.48.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136846"/>
              <a:ext cx="9144000" cy="5133305"/>
            </a:xfrm>
            <a:prstGeom prst="rect">
              <a:avLst/>
            </a:prstGeom>
          </p:spPr>
        </p:pic>
        <p:sp>
          <p:nvSpPr>
            <p:cNvPr id="3" name="ZoneTexte 2"/>
            <p:cNvSpPr txBox="1"/>
            <p:nvPr/>
          </p:nvSpPr>
          <p:spPr>
            <a:xfrm>
              <a:off x="45762" y="259972"/>
              <a:ext cx="9063915" cy="769441"/>
            </a:xfrm>
            <a:prstGeom prst="rect">
              <a:avLst/>
            </a:prstGeom>
            <a:noFill/>
          </p:spPr>
          <p:txBody>
            <a:bodyPr wrap="square" rtlCol="0">
              <a:spAutoFit/>
            </a:bodyPr>
            <a:lstStyle/>
            <a:p>
              <a:r>
                <a:rPr lang="fr-FR" sz="4400" b="1" dirty="0" smtClean="0">
                  <a:latin typeface="Arial"/>
                  <a:cs typeface="Arial"/>
                </a:rPr>
                <a:t>LES DONNEES PERSONNELLES</a:t>
              </a:r>
              <a:endParaRPr lang="fr-FR" sz="4400" b="1" dirty="0">
                <a:latin typeface="Arial"/>
                <a:cs typeface="Arial"/>
              </a:endParaRPr>
            </a:p>
          </p:txBody>
        </p:sp>
        <p:sp>
          <p:nvSpPr>
            <p:cNvPr id="4" name="ZoneTexte 3"/>
            <p:cNvSpPr txBox="1"/>
            <p:nvPr/>
          </p:nvSpPr>
          <p:spPr>
            <a:xfrm>
              <a:off x="81039" y="1193060"/>
              <a:ext cx="8961541" cy="2123658"/>
            </a:xfrm>
            <a:prstGeom prst="rect">
              <a:avLst/>
            </a:prstGeom>
            <a:solidFill>
              <a:srgbClr val="1E0BA2"/>
            </a:solidFill>
          </p:spPr>
          <p:txBody>
            <a:bodyPr wrap="square" rtlCol="0">
              <a:spAutoFit/>
            </a:bodyPr>
            <a:lstStyle/>
            <a:p>
              <a:pPr algn="ctr"/>
              <a:r>
                <a:rPr lang="fr-FR" sz="4400" b="1" dirty="0" smtClean="0">
                  <a:solidFill>
                    <a:srgbClr val="FFFFFF"/>
                  </a:solidFill>
                  <a:latin typeface="Arial"/>
                  <a:cs typeface="Arial"/>
                </a:rPr>
                <a:t>Toute information se rapportant </a:t>
              </a:r>
            </a:p>
            <a:p>
              <a:pPr algn="ctr"/>
              <a:r>
                <a:rPr lang="fr-FR" sz="4400" b="1" dirty="0" smtClean="0">
                  <a:solidFill>
                    <a:srgbClr val="FFFFFF"/>
                  </a:solidFill>
                  <a:latin typeface="Arial"/>
                  <a:cs typeface="Arial"/>
                </a:rPr>
                <a:t>à une personne physique </a:t>
              </a:r>
            </a:p>
            <a:p>
              <a:pPr algn="ctr"/>
              <a:r>
                <a:rPr lang="fr-FR" sz="4400" b="1" dirty="0" smtClean="0">
                  <a:solidFill>
                    <a:srgbClr val="FFFFFF"/>
                  </a:solidFill>
                  <a:latin typeface="Arial"/>
                  <a:cs typeface="Arial"/>
                </a:rPr>
                <a:t>identifiée ou identifiable</a:t>
              </a:r>
              <a:endParaRPr lang="fr-FR" sz="4400" b="1" dirty="0">
                <a:solidFill>
                  <a:srgbClr val="FFFFFF"/>
                </a:solidFill>
                <a:latin typeface="Arial"/>
                <a:cs typeface="Arial"/>
              </a:endParaRPr>
            </a:p>
          </p:txBody>
        </p:sp>
        <p:sp>
          <p:nvSpPr>
            <p:cNvPr id="5" name="ZoneTexte 4"/>
            <p:cNvSpPr txBox="1"/>
            <p:nvPr/>
          </p:nvSpPr>
          <p:spPr>
            <a:xfrm>
              <a:off x="292233" y="3485462"/>
              <a:ext cx="8386706" cy="523220"/>
            </a:xfrm>
            <a:prstGeom prst="rect">
              <a:avLst/>
            </a:prstGeom>
            <a:solidFill>
              <a:schemeClr val="accent3"/>
            </a:solidFill>
          </p:spPr>
          <p:txBody>
            <a:bodyPr wrap="none" rtlCol="0">
              <a:spAutoFit/>
            </a:bodyPr>
            <a:lstStyle/>
            <a:p>
              <a:pPr algn="ctr"/>
              <a:r>
                <a:rPr lang="fr-FR" sz="2800" b="1" dirty="0" smtClean="0">
                  <a:solidFill>
                    <a:srgbClr val="FFFFFF"/>
                  </a:solidFill>
                  <a:latin typeface="Arial"/>
                  <a:cs typeface="Arial"/>
                </a:rPr>
                <a:t>Les personnes morales ne sont pas concernées</a:t>
              </a:r>
              <a:endParaRPr lang="fr-FR" sz="2800" b="1" dirty="0">
                <a:solidFill>
                  <a:srgbClr val="FFFFFF"/>
                </a:solidFill>
                <a:latin typeface="Arial"/>
                <a:cs typeface="Arial"/>
              </a:endParaRPr>
            </a:p>
          </p:txBody>
        </p:sp>
      </p:grpSp>
    </p:spTree>
    <p:extLst>
      <p:ext uri="{BB962C8B-B14F-4D97-AF65-F5344CB8AC3E}">
        <p14:creationId xmlns:p14="http://schemas.microsoft.com/office/powerpoint/2010/main" val="15853356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8043" y="201794"/>
            <a:ext cx="3275769" cy="369332"/>
          </a:xfrm>
          <a:prstGeom prst="rect">
            <a:avLst/>
          </a:prstGeom>
          <a:solidFill>
            <a:schemeClr val="accent3">
              <a:lumMod val="40000"/>
              <a:lumOff val="60000"/>
            </a:schemeClr>
          </a:solidFill>
        </p:spPr>
        <p:txBody>
          <a:bodyPr wrap="none" rtlCol="0">
            <a:spAutoFit/>
          </a:bodyPr>
          <a:lstStyle/>
          <a:p>
            <a:r>
              <a:rPr lang="fr-FR" b="1" dirty="0" smtClean="0">
                <a:latin typeface="Arial"/>
                <a:cs typeface="Arial"/>
              </a:rPr>
              <a:t>DONNEES PERSONNELLES</a:t>
            </a:r>
            <a:endParaRPr lang="fr-FR" b="1" dirty="0">
              <a:latin typeface="Arial"/>
              <a:cs typeface="Arial"/>
            </a:endParaRPr>
          </a:p>
        </p:txBody>
      </p:sp>
      <p:sp>
        <p:nvSpPr>
          <p:cNvPr id="3" name="Rectangle 2"/>
          <p:cNvSpPr/>
          <p:nvPr/>
        </p:nvSpPr>
        <p:spPr>
          <a:xfrm>
            <a:off x="179512" y="1063811"/>
            <a:ext cx="8568952" cy="4401205"/>
          </a:xfrm>
          <a:prstGeom prst="rect">
            <a:avLst/>
          </a:prstGeom>
          <a:solidFill>
            <a:schemeClr val="bg1"/>
          </a:solidFill>
          <a:ln>
            <a:solidFill>
              <a:srgbClr val="000000"/>
            </a:solidFill>
          </a:ln>
        </p:spPr>
        <p:txBody>
          <a:bodyPr wrap="square">
            <a:spAutoFit/>
          </a:bodyPr>
          <a:lstStyle/>
          <a:p>
            <a:pPr marL="0" indent="0">
              <a:buNone/>
            </a:pPr>
            <a:r>
              <a:rPr lang="fr-FR" sz="2800" b="1" baseline="0" dirty="0" smtClean="0">
                <a:latin typeface="Arial"/>
                <a:cs typeface="Arial"/>
              </a:rPr>
              <a:t>Toute </a:t>
            </a:r>
            <a:r>
              <a:rPr lang="fr-FR" sz="2800" b="1" baseline="0" dirty="0">
                <a:latin typeface="Arial"/>
                <a:cs typeface="Arial"/>
              </a:rPr>
              <a:t>information se rapportant à une personne physique identifiée ou </a:t>
            </a:r>
            <a:r>
              <a:rPr lang="fr-FR" sz="2800" b="1" baseline="0" dirty="0" smtClean="0">
                <a:latin typeface="Arial"/>
                <a:cs typeface="Arial"/>
              </a:rPr>
              <a:t>identifiable: </a:t>
            </a:r>
          </a:p>
          <a:p>
            <a:pPr marL="0" indent="0">
              <a:buNone/>
            </a:pPr>
            <a:endParaRPr lang="fr-FR" sz="2800" b="0" baseline="0" dirty="0" smtClean="0">
              <a:latin typeface="Arial"/>
              <a:cs typeface="Arial"/>
            </a:endParaRPr>
          </a:p>
          <a:p>
            <a:pPr marL="0" indent="0">
              <a:buNone/>
            </a:pPr>
            <a:r>
              <a:rPr lang="fr-FR" sz="2400" b="0" i="1" baseline="0" dirty="0" smtClean="0">
                <a:latin typeface="Arial"/>
                <a:cs typeface="Arial"/>
              </a:rPr>
              <a:t>Est </a:t>
            </a:r>
            <a:r>
              <a:rPr lang="fr-FR" sz="2400" b="0" i="1" baseline="0" dirty="0">
                <a:latin typeface="Arial"/>
                <a:cs typeface="Arial"/>
              </a:rPr>
              <a:t>réputée être une «</a:t>
            </a:r>
            <a:r>
              <a:rPr lang="fr-FR" sz="2400" b="1" i="1" baseline="0" dirty="0">
                <a:latin typeface="Arial"/>
                <a:cs typeface="Arial"/>
              </a:rPr>
              <a:t>personne physique identifiable</a:t>
            </a:r>
            <a:r>
              <a:rPr lang="fr-FR" sz="2400" b="0" i="1" baseline="0" dirty="0">
                <a:latin typeface="Arial"/>
                <a:cs typeface="Arial"/>
              </a:rPr>
              <a:t>» une personne physique qui peut être identifiée, directement ou indirectement, notamment par référence à un </a:t>
            </a:r>
            <a:r>
              <a:rPr lang="fr-FR" sz="2400" i="1" baseline="0" dirty="0">
                <a:latin typeface="Arial"/>
                <a:cs typeface="Arial"/>
              </a:rPr>
              <a:t>identifiant</a:t>
            </a:r>
            <a:r>
              <a:rPr lang="fr-FR" sz="2400" b="0" i="1" baseline="0" dirty="0">
                <a:latin typeface="Arial"/>
                <a:cs typeface="Arial"/>
              </a:rPr>
              <a:t>, tel </a:t>
            </a:r>
            <a:r>
              <a:rPr lang="fr-FR" sz="2400" i="1" baseline="0" dirty="0">
                <a:latin typeface="Arial"/>
                <a:cs typeface="Arial"/>
              </a:rPr>
              <a:t>qu'un </a:t>
            </a:r>
            <a:r>
              <a:rPr lang="fr-FR" sz="2400" b="1" i="1" baseline="0" dirty="0">
                <a:latin typeface="Arial"/>
                <a:cs typeface="Arial"/>
              </a:rPr>
              <a:t>nom</a:t>
            </a:r>
            <a:r>
              <a:rPr lang="fr-FR" sz="2400" i="1" baseline="0" dirty="0">
                <a:latin typeface="Arial"/>
                <a:cs typeface="Arial"/>
              </a:rPr>
              <a:t>, un </a:t>
            </a:r>
            <a:r>
              <a:rPr lang="fr-FR" sz="2400" b="1" i="1" baseline="0" dirty="0">
                <a:latin typeface="Arial"/>
                <a:cs typeface="Arial"/>
              </a:rPr>
              <a:t>numéro</a:t>
            </a:r>
            <a:r>
              <a:rPr lang="fr-FR" sz="2400" i="1" baseline="0" dirty="0">
                <a:latin typeface="Arial"/>
                <a:cs typeface="Arial"/>
              </a:rPr>
              <a:t> d'identification, des données de </a:t>
            </a:r>
            <a:r>
              <a:rPr lang="fr-FR" sz="2400" b="1" i="1" baseline="0" dirty="0">
                <a:latin typeface="Arial"/>
                <a:cs typeface="Arial"/>
              </a:rPr>
              <a:t>localisation</a:t>
            </a:r>
            <a:r>
              <a:rPr lang="fr-FR" sz="2400" i="1" baseline="0" dirty="0">
                <a:latin typeface="Arial"/>
                <a:cs typeface="Arial"/>
              </a:rPr>
              <a:t>, un </a:t>
            </a:r>
            <a:r>
              <a:rPr lang="fr-FR" sz="2400" b="1" i="1" baseline="0" dirty="0">
                <a:latin typeface="Arial"/>
                <a:cs typeface="Arial"/>
              </a:rPr>
              <a:t>identifian</a:t>
            </a:r>
            <a:r>
              <a:rPr lang="fr-FR" sz="2400" i="1" baseline="0" dirty="0">
                <a:latin typeface="Arial"/>
                <a:cs typeface="Arial"/>
              </a:rPr>
              <a:t>t en ligne, ou à un ou plusieurs éléments spécifiques propres à son identité </a:t>
            </a:r>
            <a:r>
              <a:rPr lang="fr-FR" sz="2400" b="1" i="1" baseline="0" dirty="0">
                <a:latin typeface="Arial"/>
                <a:cs typeface="Arial"/>
              </a:rPr>
              <a:t>physique</a:t>
            </a:r>
            <a:r>
              <a:rPr lang="fr-FR" sz="2400" i="1" baseline="0" dirty="0">
                <a:latin typeface="Arial"/>
                <a:cs typeface="Arial"/>
              </a:rPr>
              <a:t>, </a:t>
            </a:r>
            <a:r>
              <a:rPr lang="fr-FR" sz="2400" b="1" i="1" baseline="0" dirty="0">
                <a:latin typeface="Arial"/>
                <a:cs typeface="Arial"/>
              </a:rPr>
              <a:t>physiologique, génétique, psychique, économique, culturelle </a:t>
            </a:r>
            <a:r>
              <a:rPr lang="fr-FR" sz="2400" i="1" baseline="0" dirty="0">
                <a:latin typeface="Arial"/>
                <a:cs typeface="Arial"/>
              </a:rPr>
              <a:t>ou </a:t>
            </a:r>
            <a:r>
              <a:rPr lang="fr-FR" sz="2400" b="1" i="1" baseline="0" dirty="0" smtClean="0">
                <a:latin typeface="Arial"/>
                <a:cs typeface="Arial"/>
              </a:rPr>
              <a:t>sociale</a:t>
            </a:r>
            <a:r>
              <a:rPr lang="fr-FR" sz="2400" i="1" baseline="0" dirty="0" smtClean="0">
                <a:latin typeface="Arial"/>
                <a:cs typeface="Arial"/>
              </a:rPr>
              <a:t>, </a:t>
            </a:r>
            <a:r>
              <a:rPr lang="fr-FR" sz="2400" b="1" i="1" baseline="0" dirty="0" smtClean="0">
                <a:latin typeface="Arial"/>
                <a:cs typeface="Arial"/>
              </a:rPr>
              <a:t>mai</a:t>
            </a:r>
            <a:r>
              <a:rPr lang="fr-FR" sz="2400" i="1" baseline="0" dirty="0" smtClean="0">
                <a:latin typeface="Arial"/>
                <a:cs typeface="Arial"/>
              </a:rPr>
              <a:t>l, </a:t>
            </a:r>
            <a:r>
              <a:rPr lang="fr-FR" sz="2400" b="1" i="1" baseline="0" dirty="0" smtClean="0">
                <a:latin typeface="Arial"/>
                <a:cs typeface="Arial"/>
              </a:rPr>
              <a:t>adresse IP</a:t>
            </a:r>
            <a:r>
              <a:rPr lang="fr-FR" sz="2400" i="1" baseline="0" dirty="0" smtClean="0">
                <a:latin typeface="Arial"/>
                <a:cs typeface="Arial"/>
              </a:rPr>
              <a:t>..</a:t>
            </a:r>
            <a:r>
              <a:rPr lang="fr-FR" sz="2800" baseline="0" dirty="0" smtClean="0">
                <a:latin typeface="Arial"/>
                <a:cs typeface="Arial"/>
              </a:rPr>
              <a:t>. </a:t>
            </a:r>
            <a:endParaRPr lang="fr-FR" sz="2800" kern="0" baseline="0" dirty="0">
              <a:latin typeface="Arial"/>
              <a:cs typeface="Arial"/>
            </a:endParaRPr>
          </a:p>
        </p:txBody>
      </p:sp>
      <p:sp>
        <p:nvSpPr>
          <p:cNvPr id="5" name="Flèche vers la droite 4"/>
          <p:cNvSpPr/>
          <p:nvPr/>
        </p:nvSpPr>
        <p:spPr>
          <a:xfrm>
            <a:off x="356086" y="5852002"/>
            <a:ext cx="1614258" cy="569769"/>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ZoneTexte 5"/>
          <p:cNvSpPr txBox="1"/>
          <p:nvPr/>
        </p:nvSpPr>
        <p:spPr>
          <a:xfrm>
            <a:off x="2385778" y="5716175"/>
            <a:ext cx="3732926" cy="369332"/>
          </a:xfrm>
          <a:prstGeom prst="rect">
            <a:avLst/>
          </a:prstGeom>
          <a:solidFill>
            <a:srgbClr val="FFFF00"/>
          </a:solidFill>
        </p:spPr>
        <p:txBody>
          <a:bodyPr wrap="none" rtlCol="0">
            <a:spAutoFit/>
          </a:bodyPr>
          <a:lstStyle/>
          <a:p>
            <a:r>
              <a:rPr lang="fr-FR" b="1" dirty="0" smtClean="0">
                <a:latin typeface="Arial"/>
                <a:cs typeface="Arial"/>
              </a:rPr>
              <a:t>NECESSITE D’ANONYMISATION</a:t>
            </a:r>
            <a:endParaRPr lang="fr-FR" b="1" dirty="0">
              <a:latin typeface="Arial"/>
              <a:cs typeface="Arial"/>
            </a:endParaRPr>
          </a:p>
        </p:txBody>
      </p:sp>
      <p:sp>
        <p:nvSpPr>
          <p:cNvPr id="7" name="ZoneTexte 6"/>
          <p:cNvSpPr txBox="1"/>
          <p:nvPr/>
        </p:nvSpPr>
        <p:spPr>
          <a:xfrm>
            <a:off x="2385778" y="6237907"/>
            <a:ext cx="3827265" cy="369332"/>
          </a:xfrm>
          <a:prstGeom prst="rect">
            <a:avLst/>
          </a:prstGeom>
          <a:solidFill>
            <a:srgbClr val="FFFF00"/>
          </a:solidFill>
        </p:spPr>
        <p:txBody>
          <a:bodyPr wrap="none" rtlCol="0">
            <a:spAutoFit/>
          </a:bodyPr>
          <a:lstStyle/>
          <a:p>
            <a:r>
              <a:rPr lang="fr-FR" b="1" dirty="0" smtClean="0">
                <a:latin typeface="Arial"/>
                <a:cs typeface="Arial"/>
              </a:rPr>
              <a:t>INTERNET </a:t>
            </a:r>
            <a:r>
              <a:rPr lang="mr-IN" b="1" dirty="0" smtClean="0">
                <a:latin typeface="Arial"/>
                <a:cs typeface="Arial"/>
              </a:rPr>
              <a:t>–</a:t>
            </a:r>
            <a:r>
              <a:rPr lang="fr-FR" b="1" dirty="0" smtClean="0">
                <a:latin typeface="Arial"/>
                <a:cs typeface="Arial"/>
              </a:rPr>
              <a:t> RESEAUX SOCIAUX</a:t>
            </a:r>
            <a:endParaRPr lang="fr-FR" b="1" dirty="0">
              <a:latin typeface="Arial"/>
              <a:cs typeface="Arial"/>
            </a:endParaRPr>
          </a:p>
        </p:txBody>
      </p:sp>
    </p:spTree>
    <p:extLst>
      <p:ext uri="{BB962C8B-B14F-4D97-AF65-F5344CB8AC3E}">
        <p14:creationId xmlns:p14="http://schemas.microsoft.com/office/powerpoint/2010/main" val="35568724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91358" y="331816"/>
            <a:ext cx="1737647" cy="1737647"/>
          </a:xfrm>
          <a:prstGeom prst="rect">
            <a:avLst/>
          </a:prstGeom>
        </p:spPr>
      </p:pic>
      <p:pic>
        <p:nvPicPr>
          <p:cNvPr id="3" name="Image 2"/>
          <p:cNvPicPr>
            <a:picLocks noChangeAspect="1"/>
          </p:cNvPicPr>
          <p:nvPr/>
        </p:nvPicPr>
        <p:blipFill>
          <a:blip r:embed="rId3"/>
          <a:stretch>
            <a:fillRect/>
          </a:stretch>
        </p:blipFill>
        <p:spPr>
          <a:xfrm>
            <a:off x="2548487" y="778050"/>
            <a:ext cx="1434530" cy="1434530"/>
          </a:xfrm>
          <a:prstGeom prst="rect">
            <a:avLst/>
          </a:prstGeom>
        </p:spPr>
      </p:pic>
      <p:pic>
        <p:nvPicPr>
          <p:cNvPr id="4" name="Image 3"/>
          <p:cNvPicPr>
            <a:picLocks noChangeAspect="1"/>
          </p:cNvPicPr>
          <p:nvPr/>
        </p:nvPicPr>
        <p:blipFill>
          <a:blip r:embed="rId4"/>
          <a:stretch>
            <a:fillRect/>
          </a:stretch>
        </p:blipFill>
        <p:spPr>
          <a:xfrm>
            <a:off x="5800448" y="4169554"/>
            <a:ext cx="3032094" cy="2021396"/>
          </a:xfrm>
          <a:prstGeom prst="rect">
            <a:avLst/>
          </a:prstGeom>
        </p:spPr>
      </p:pic>
      <p:pic>
        <p:nvPicPr>
          <p:cNvPr id="5" name="Image 4"/>
          <p:cNvPicPr>
            <a:picLocks noChangeAspect="1"/>
          </p:cNvPicPr>
          <p:nvPr/>
        </p:nvPicPr>
        <p:blipFill>
          <a:blip r:embed="rId5"/>
          <a:stretch>
            <a:fillRect/>
          </a:stretch>
        </p:blipFill>
        <p:spPr>
          <a:xfrm>
            <a:off x="5607136" y="240279"/>
            <a:ext cx="3366434" cy="2086753"/>
          </a:xfrm>
          <a:prstGeom prst="rect">
            <a:avLst/>
          </a:prstGeom>
        </p:spPr>
      </p:pic>
      <p:pic>
        <p:nvPicPr>
          <p:cNvPr id="6" name="Image 5"/>
          <p:cNvPicPr>
            <a:picLocks noChangeAspect="1"/>
          </p:cNvPicPr>
          <p:nvPr/>
        </p:nvPicPr>
        <p:blipFill>
          <a:blip r:embed="rId6"/>
          <a:stretch>
            <a:fillRect/>
          </a:stretch>
        </p:blipFill>
        <p:spPr>
          <a:xfrm>
            <a:off x="491358" y="2504256"/>
            <a:ext cx="2024282" cy="1502250"/>
          </a:xfrm>
          <a:prstGeom prst="rect">
            <a:avLst/>
          </a:prstGeom>
        </p:spPr>
      </p:pic>
      <p:pic>
        <p:nvPicPr>
          <p:cNvPr id="7" name="Image 6"/>
          <p:cNvPicPr>
            <a:picLocks noChangeAspect="1"/>
          </p:cNvPicPr>
          <p:nvPr/>
        </p:nvPicPr>
        <p:blipFill>
          <a:blip r:embed="rId7"/>
          <a:stretch>
            <a:fillRect/>
          </a:stretch>
        </p:blipFill>
        <p:spPr>
          <a:xfrm>
            <a:off x="4262287" y="2755979"/>
            <a:ext cx="2347893" cy="1651351"/>
          </a:xfrm>
          <a:prstGeom prst="rect">
            <a:avLst/>
          </a:prstGeom>
        </p:spPr>
      </p:pic>
      <p:pic>
        <p:nvPicPr>
          <p:cNvPr id="8" name="Image 7"/>
          <p:cNvPicPr>
            <a:picLocks noChangeAspect="1"/>
          </p:cNvPicPr>
          <p:nvPr/>
        </p:nvPicPr>
        <p:blipFill>
          <a:blip r:embed="rId8"/>
          <a:stretch>
            <a:fillRect/>
          </a:stretch>
        </p:blipFill>
        <p:spPr>
          <a:xfrm>
            <a:off x="433068" y="4589703"/>
            <a:ext cx="4589411" cy="2042382"/>
          </a:xfrm>
          <a:prstGeom prst="rect">
            <a:avLst/>
          </a:prstGeom>
        </p:spPr>
      </p:pic>
      <p:sp>
        <p:nvSpPr>
          <p:cNvPr id="9" name="ZoneTexte 8"/>
          <p:cNvSpPr txBox="1"/>
          <p:nvPr/>
        </p:nvSpPr>
        <p:spPr>
          <a:xfrm rot="20435136">
            <a:off x="2232447" y="2550023"/>
            <a:ext cx="4187414" cy="461665"/>
          </a:xfrm>
          <a:prstGeom prst="rect">
            <a:avLst/>
          </a:prstGeom>
          <a:solidFill>
            <a:srgbClr val="FF0000"/>
          </a:solidFill>
        </p:spPr>
        <p:txBody>
          <a:bodyPr wrap="none" rtlCol="0">
            <a:spAutoFit/>
          </a:bodyPr>
          <a:lstStyle/>
          <a:p>
            <a:r>
              <a:rPr lang="fr-FR" sz="2400" b="1" dirty="0" smtClean="0">
                <a:solidFill>
                  <a:srgbClr val="FFFFFF"/>
                </a:solidFill>
                <a:latin typeface="Arial"/>
                <a:cs typeface="Arial"/>
              </a:rPr>
              <a:t>Souriez, vous êtes tracés</a:t>
            </a:r>
            <a:r>
              <a:rPr lang="mr-IN" sz="2400" b="1" dirty="0" smtClean="0">
                <a:solidFill>
                  <a:srgbClr val="FFFFFF"/>
                </a:solidFill>
                <a:latin typeface="Arial"/>
                <a:cs typeface="Arial"/>
              </a:rPr>
              <a:t>…</a:t>
            </a:r>
            <a:endParaRPr lang="fr-FR" sz="2400" b="1" dirty="0">
              <a:solidFill>
                <a:srgbClr val="FFFFFF"/>
              </a:solidFill>
              <a:latin typeface="Arial"/>
              <a:cs typeface="Arial"/>
            </a:endParaRPr>
          </a:p>
        </p:txBody>
      </p:sp>
    </p:spTree>
    <p:extLst>
      <p:ext uri="{BB962C8B-B14F-4D97-AF65-F5344CB8AC3E}">
        <p14:creationId xmlns:p14="http://schemas.microsoft.com/office/powerpoint/2010/main" val="22632653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5394585" y="3743373"/>
            <a:ext cx="3749415" cy="1874708"/>
          </a:xfrm>
          <a:prstGeom prst="rect">
            <a:avLst/>
          </a:prstGeom>
        </p:spPr>
      </p:pic>
      <p:pic>
        <p:nvPicPr>
          <p:cNvPr id="2" name="Image 1"/>
          <p:cNvPicPr>
            <a:picLocks noChangeAspect="1"/>
          </p:cNvPicPr>
          <p:nvPr/>
        </p:nvPicPr>
        <p:blipFill>
          <a:blip r:embed="rId3"/>
          <a:stretch>
            <a:fillRect/>
          </a:stretch>
        </p:blipFill>
        <p:spPr>
          <a:xfrm>
            <a:off x="148729" y="206460"/>
            <a:ext cx="6355041" cy="3683792"/>
          </a:xfrm>
          <a:prstGeom prst="rect">
            <a:avLst/>
          </a:prstGeom>
        </p:spPr>
      </p:pic>
      <p:pic>
        <p:nvPicPr>
          <p:cNvPr id="4" name="Image 3"/>
          <p:cNvPicPr>
            <a:picLocks noChangeAspect="1"/>
          </p:cNvPicPr>
          <p:nvPr/>
        </p:nvPicPr>
        <p:blipFill>
          <a:blip r:embed="rId4"/>
          <a:stretch>
            <a:fillRect/>
          </a:stretch>
        </p:blipFill>
        <p:spPr>
          <a:xfrm>
            <a:off x="1394548" y="3890252"/>
            <a:ext cx="2097209" cy="2967748"/>
          </a:xfrm>
          <a:prstGeom prst="rect">
            <a:avLst/>
          </a:prstGeom>
        </p:spPr>
      </p:pic>
    </p:spTree>
    <p:extLst>
      <p:ext uri="{BB962C8B-B14F-4D97-AF65-F5344CB8AC3E}">
        <p14:creationId xmlns:p14="http://schemas.microsoft.com/office/powerpoint/2010/main" val="21675671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8043" y="201794"/>
            <a:ext cx="1672253" cy="369332"/>
          </a:xfrm>
          <a:prstGeom prst="rect">
            <a:avLst/>
          </a:prstGeom>
          <a:solidFill>
            <a:schemeClr val="accent3">
              <a:lumMod val="40000"/>
              <a:lumOff val="60000"/>
            </a:schemeClr>
          </a:solidFill>
        </p:spPr>
        <p:txBody>
          <a:bodyPr wrap="none" rtlCol="0">
            <a:spAutoFit/>
          </a:bodyPr>
          <a:lstStyle/>
          <a:p>
            <a:r>
              <a:rPr lang="fr-FR" b="1" dirty="0" smtClean="0">
                <a:latin typeface="Arial"/>
                <a:cs typeface="Arial"/>
              </a:rPr>
              <a:t>TRAITEMENT</a:t>
            </a:r>
            <a:endParaRPr lang="fr-FR" b="1" dirty="0">
              <a:latin typeface="Arial"/>
              <a:cs typeface="Arial"/>
            </a:endParaRPr>
          </a:p>
        </p:txBody>
      </p:sp>
      <p:sp>
        <p:nvSpPr>
          <p:cNvPr id="3" name="Espace réservé du texte 3"/>
          <p:cNvSpPr txBox="1">
            <a:spLocks/>
          </p:cNvSpPr>
          <p:nvPr/>
        </p:nvSpPr>
        <p:spPr>
          <a:xfrm>
            <a:off x="178043" y="1102573"/>
            <a:ext cx="8568952" cy="3379387"/>
          </a:xfrm>
          <a:prstGeom prst="rect">
            <a:avLst/>
          </a:prstGeom>
          <a:ln>
            <a:solidFill>
              <a:srgbClr val="000000"/>
            </a:solidFill>
          </a:ln>
        </p:spPr>
        <p:txBody>
          <a:bodyPr wrap="square">
            <a:spAutoFit/>
          </a:bodyPr>
          <a:lstStyle>
            <a:lvl1pPr marL="177800" indent="-177800" algn="l" rtl="0" eaLnBrk="1" fontAlgn="base" hangingPunct="1">
              <a:spcBef>
                <a:spcPct val="20000"/>
              </a:spcBef>
              <a:spcAft>
                <a:spcPct val="0"/>
              </a:spcAft>
              <a:buClr>
                <a:srgbClr val="92D050"/>
              </a:buClr>
              <a:buSzPct val="85000"/>
              <a:buFont typeface="Wingdings" panose="05000000000000000000" pitchFamily="2" charset="2"/>
              <a:buChar char="è"/>
              <a:defRPr sz="4000" b="1">
                <a:solidFill>
                  <a:schemeClr val="bg1"/>
                </a:solidFill>
                <a:latin typeface="Arial Narrow" pitchFamily="34" charset="0"/>
                <a:ea typeface="+mn-ea"/>
                <a:cs typeface="Arial" pitchFamily="34" charset="0"/>
              </a:defRPr>
            </a:lvl1pPr>
            <a:lvl2pPr marL="508000" indent="-139700" algn="l" rtl="0" eaLnBrk="1" fontAlgn="base" hangingPunct="1">
              <a:spcBef>
                <a:spcPct val="20000"/>
              </a:spcBef>
              <a:spcAft>
                <a:spcPct val="0"/>
              </a:spcAft>
              <a:buChar char="•"/>
              <a:defRPr sz="1600" b="0" i="0">
                <a:solidFill>
                  <a:schemeClr val="tx1">
                    <a:lumMod val="65000"/>
                    <a:lumOff val="35000"/>
                  </a:schemeClr>
                </a:solidFill>
                <a:latin typeface="Arial Narrow" pitchFamily="34" charset="0"/>
                <a:ea typeface="+mn-ea"/>
                <a:cs typeface="Arial" pitchFamily="34" charset="0"/>
              </a:defRPr>
            </a:lvl2pPr>
            <a:lvl3pPr marL="787400" indent="-88900" algn="l" rtl="0" eaLnBrk="1" fontAlgn="base" hangingPunct="1">
              <a:spcBef>
                <a:spcPct val="20000"/>
              </a:spcBef>
              <a:spcAft>
                <a:spcPct val="0"/>
              </a:spcAft>
              <a:buChar char="-"/>
              <a:defRPr sz="1400" b="0" i="0">
                <a:solidFill>
                  <a:schemeClr val="tx1">
                    <a:lumMod val="65000"/>
                    <a:lumOff val="35000"/>
                  </a:schemeClr>
                </a:solidFill>
                <a:latin typeface="Arial Narrow" pitchFamily="34" charset="0"/>
                <a:ea typeface="+mn-ea"/>
                <a:cs typeface="Arial" pitchFamily="34" charset="0"/>
              </a:defRPr>
            </a:lvl3pPr>
            <a:lvl4pPr marL="1117600" indent="-139700" algn="l" rtl="0" eaLnBrk="1" fontAlgn="base" hangingPunct="1">
              <a:spcBef>
                <a:spcPct val="20000"/>
              </a:spcBef>
              <a:spcAft>
                <a:spcPct val="0"/>
              </a:spcAft>
              <a:buChar char="-"/>
              <a:defRPr sz="1200" b="0" i="1">
                <a:solidFill>
                  <a:srgbClr val="727272"/>
                </a:solidFill>
                <a:latin typeface="Arial" pitchFamily="34" charset="0"/>
                <a:ea typeface="+mn-ea"/>
                <a:cs typeface="Arial" pitchFamily="34" charset="0"/>
              </a:defRPr>
            </a:lvl4pPr>
            <a:lvl5pPr marL="1460500" indent="-152400" algn="l" rtl="0" eaLnBrk="1" fontAlgn="base" hangingPunct="1">
              <a:spcBef>
                <a:spcPct val="20000"/>
              </a:spcBef>
              <a:spcAft>
                <a:spcPct val="0"/>
              </a:spcAft>
              <a:buChar char="-"/>
              <a:defRPr sz="1000" b="0" i="1">
                <a:solidFill>
                  <a:srgbClr val="727272"/>
                </a:solidFill>
                <a:latin typeface="Arial" pitchFamily="34" charset="0"/>
                <a:ea typeface="+mn-ea"/>
                <a:cs typeface="Arial" pitchFamily="34" charset="0"/>
              </a:defRPr>
            </a:lvl5pPr>
            <a:lvl6pPr marL="1917700" indent="-152400" algn="l" rtl="0" eaLnBrk="1" fontAlgn="base" hangingPunct="1">
              <a:spcBef>
                <a:spcPct val="20000"/>
              </a:spcBef>
              <a:spcAft>
                <a:spcPct val="0"/>
              </a:spcAft>
              <a:buChar char="-"/>
              <a:defRPr sz="1200" b="1">
                <a:solidFill>
                  <a:schemeClr val="tx1"/>
                </a:solidFill>
                <a:latin typeface="+mn-lt"/>
                <a:ea typeface="+mn-ea"/>
              </a:defRPr>
            </a:lvl6pPr>
            <a:lvl7pPr marL="2565400" indent="-342900" algn="l" rtl="0" eaLnBrk="1" fontAlgn="base" hangingPunct="1">
              <a:spcBef>
                <a:spcPct val="20000"/>
              </a:spcBef>
              <a:spcAft>
                <a:spcPct val="0"/>
              </a:spcAft>
              <a:buFont typeface="Wingdings" panose="05000000000000000000" pitchFamily="2" charset="2"/>
              <a:buChar char="§"/>
              <a:defRPr sz="2000" b="1">
                <a:solidFill>
                  <a:srgbClr val="C00000"/>
                </a:solidFill>
                <a:latin typeface="Arial Narrow" panose="020B0606020202030204" pitchFamily="34" charset="0"/>
                <a:ea typeface="+mn-ea"/>
              </a:defRPr>
            </a:lvl7pPr>
            <a:lvl8pPr marL="2832100" indent="-152400" algn="l" rtl="0" eaLnBrk="1" fontAlgn="base" hangingPunct="1">
              <a:spcBef>
                <a:spcPct val="20000"/>
              </a:spcBef>
              <a:spcAft>
                <a:spcPct val="0"/>
              </a:spcAft>
              <a:buChar char="-"/>
              <a:defRPr sz="1200" b="1">
                <a:solidFill>
                  <a:schemeClr val="tx1"/>
                </a:solidFill>
                <a:latin typeface="+mn-lt"/>
                <a:ea typeface="+mn-ea"/>
              </a:defRPr>
            </a:lvl8pPr>
            <a:lvl9pPr marL="3289300" indent="-152400" algn="l" rtl="0" eaLnBrk="1" fontAlgn="base" hangingPunct="1">
              <a:spcBef>
                <a:spcPct val="20000"/>
              </a:spcBef>
              <a:spcAft>
                <a:spcPct val="0"/>
              </a:spcAft>
              <a:buChar char="-"/>
              <a:defRPr sz="1200" b="1">
                <a:solidFill>
                  <a:schemeClr val="tx1"/>
                </a:solidFill>
                <a:latin typeface="+mn-lt"/>
                <a:ea typeface="+mn-ea"/>
              </a:defRPr>
            </a:lvl9pPr>
          </a:lstStyle>
          <a:p>
            <a:pPr marL="0" indent="0">
              <a:buNone/>
            </a:pPr>
            <a:r>
              <a:rPr lang="fr-FR" sz="2800" b="0" baseline="0" dirty="0" smtClean="0">
                <a:solidFill>
                  <a:schemeClr val="tx1"/>
                </a:solidFill>
              </a:rPr>
              <a:t>Toute </a:t>
            </a:r>
            <a:r>
              <a:rPr lang="fr-FR" sz="2800" b="0" baseline="0" dirty="0">
                <a:solidFill>
                  <a:schemeClr val="tx1"/>
                </a:solidFill>
              </a:rPr>
              <a:t>opération ou tout ensemble d'opérations effectuées ou non à l'aide de procédés automatisés et appliquées à des données ou des ensembles de données à caractère </a:t>
            </a:r>
            <a:r>
              <a:rPr lang="fr-FR" sz="2800" b="0" baseline="0" dirty="0" smtClean="0">
                <a:solidFill>
                  <a:schemeClr val="tx1"/>
                </a:solidFill>
              </a:rPr>
              <a:t>personnel:</a:t>
            </a:r>
          </a:p>
          <a:p>
            <a:pPr marL="0" indent="0">
              <a:buNone/>
            </a:pPr>
            <a:r>
              <a:rPr lang="fr-FR" sz="2400" b="0" i="1" baseline="0" dirty="0" smtClean="0">
                <a:solidFill>
                  <a:schemeClr val="tx1"/>
                </a:solidFill>
              </a:rPr>
              <a:t>la </a:t>
            </a:r>
            <a:r>
              <a:rPr lang="fr-FR" sz="2400" b="0" i="1" baseline="0" dirty="0">
                <a:solidFill>
                  <a:schemeClr val="tx1"/>
                </a:solidFill>
              </a:rPr>
              <a:t>collecte, l'enregistrement, l'organisation, la structuration, la conservation, l'adaptation ou la modification, l'extraction, la consultation, l'utilisation, la communication par transmission, la diffusion ou toute autre forme de mise à disposition, le rapprochement ou l'interconnexion, la limitation, l'effacement ou la </a:t>
            </a:r>
            <a:r>
              <a:rPr lang="fr-FR" sz="2400" b="0" i="1" baseline="0" dirty="0" smtClean="0">
                <a:solidFill>
                  <a:schemeClr val="tx1"/>
                </a:solidFill>
              </a:rPr>
              <a:t>destruction</a:t>
            </a:r>
            <a:r>
              <a:rPr lang="fr-FR" sz="2800" b="0" i="1" baseline="0" dirty="0">
                <a:solidFill>
                  <a:schemeClr val="tx1"/>
                </a:solidFill>
              </a:rPr>
              <a:t>.</a:t>
            </a:r>
            <a:endParaRPr lang="fr-FR" sz="2400" i="1" kern="0" baseline="0" dirty="0">
              <a:solidFill>
                <a:schemeClr val="tx1"/>
              </a:solidFill>
            </a:endParaRPr>
          </a:p>
        </p:txBody>
      </p:sp>
      <p:sp>
        <p:nvSpPr>
          <p:cNvPr id="4" name="Flèche vers la droite 3"/>
          <p:cNvSpPr/>
          <p:nvPr/>
        </p:nvSpPr>
        <p:spPr>
          <a:xfrm>
            <a:off x="356086" y="5852002"/>
            <a:ext cx="1614258" cy="569769"/>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ZoneTexte 4"/>
          <p:cNvSpPr txBox="1"/>
          <p:nvPr/>
        </p:nvSpPr>
        <p:spPr>
          <a:xfrm>
            <a:off x="2385778" y="5667336"/>
            <a:ext cx="3626075" cy="923330"/>
          </a:xfrm>
          <a:prstGeom prst="rect">
            <a:avLst/>
          </a:prstGeom>
          <a:solidFill>
            <a:srgbClr val="FFFF00"/>
          </a:solidFill>
        </p:spPr>
        <p:txBody>
          <a:bodyPr wrap="none" rtlCol="0">
            <a:spAutoFit/>
          </a:bodyPr>
          <a:lstStyle/>
          <a:p>
            <a:r>
              <a:rPr lang="fr-FR" b="1" dirty="0" smtClean="0">
                <a:latin typeface="Arial"/>
                <a:cs typeface="Arial"/>
              </a:rPr>
              <a:t>FICHIERS DES SECRETARIATS</a:t>
            </a:r>
          </a:p>
          <a:p>
            <a:r>
              <a:rPr lang="fr-FR" b="1" dirty="0" smtClean="0">
                <a:latin typeface="Arial"/>
                <a:cs typeface="Arial"/>
              </a:rPr>
              <a:t>FICHIERS DE RECHERCHE</a:t>
            </a:r>
          </a:p>
          <a:p>
            <a:r>
              <a:rPr lang="fr-FR" b="1" dirty="0" smtClean="0">
                <a:latin typeface="Arial"/>
                <a:cs typeface="Arial"/>
              </a:rPr>
              <a:t>FICHIERS STATISTIQUES</a:t>
            </a:r>
            <a:endParaRPr lang="fr-FR" b="1" dirty="0">
              <a:latin typeface="Arial"/>
              <a:cs typeface="Arial"/>
            </a:endParaRPr>
          </a:p>
        </p:txBody>
      </p:sp>
    </p:spTree>
    <p:extLst>
      <p:ext uri="{BB962C8B-B14F-4D97-AF65-F5344CB8AC3E}">
        <p14:creationId xmlns:p14="http://schemas.microsoft.com/office/powerpoint/2010/main" val="4811502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8043" y="201794"/>
            <a:ext cx="1672253" cy="369332"/>
          </a:xfrm>
          <a:prstGeom prst="rect">
            <a:avLst/>
          </a:prstGeom>
          <a:solidFill>
            <a:schemeClr val="accent3">
              <a:lumMod val="40000"/>
              <a:lumOff val="60000"/>
            </a:schemeClr>
          </a:solidFill>
        </p:spPr>
        <p:txBody>
          <a:bodyPr wrap="none" rtlCol="0">
            <a:spAutoFit/>
          </a:bodyPr>
          <a:lstStyle/>
          <a:p>
            <a:r>
              <a:rPr lang="fr-FR" b="1" dirty="0" smtClean="0">
                <a:latin typeface="Arial"/>
                <a:cs typeface="Arial"/>
              </a:rPr>
              <a:t>TRAITEMENT</a:t>
            </a:r>
            <a:endParaRPr lang="fr-FR" b="1" dirty="0">
              <a:latin typeface="Arial"/>
              <a:cs typeface="Arial"/>
            </a:endParaRPr>
          </a:p>
        </p:txBody>
      </p:sp>
      <p:sp>
        <p:nvSpPr>
          <p:cNvPr id="4" name="Flèche vers la droite 3"/>
          <p:cNvSpPr/>
          <p:nvPr/>
        </p:nvSpPr>
        <p:spPr>
          <a:xfrm>
            <a:off x="356086" y="5760466"/>
            <a:ext cx="1614258" cy="569769"/>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ZoneTexte 4"/>
          <p:cNvSpPr txBox="1"/>
          <p:nvPr/>
        </p:nvSpPr>
        <p:spPr>
          <a:xfrm>
            <a:off x="2385778" y="5667336"/>
            <a:ext cx="5508323" cy="646331"/>
          </a:xfrm>
          <a:prstGeom prst="rect">
            <a:avLst/>
          </a:prstGeom>
          <a:solidFill>
            <a:srgbClr val="FFFF00"/>
          </a:solidFill>
        </p:spPr>
        <p:txBody>
          <a:bodyPr wrap="square" rtlCol="0">
            <a:spAutoFit/>
          </a:bodyPr>
          <a:lstStyle/>
          <a:p>
            <a:r>
              <a:rPr lang="fr-FR" b="1" dirty="0" smtClean="0">
                <a:latin typeface="Arial"/>
                <a:cs typeface="Arial"/>
              </a:rPr>
              <a:t>ATTENTION à la collecte de données permettant l’identification des personnes concernées.</a:t>
            </a:r>
            <a:endParaRPr lang="fr-FR" b="1" dirty="0">
              <a:latin typeface="Arial"/>
              <a:cs typeface="Arial"/>
            </a:endParaRPr>
          </a:p>
        </p:txBody>
      </p:sp>
      <p:pic>
        <p:nvPicPr>
          <p:cNvPr id="6" name="Image 5"/>
          <p:cNvPicPr>
            <a:picLocks noChangeAspect="1"/>
          </p:cNvPicPr>
          <p:nvPr/>
        </p:nvPicPr>
        <p:blipFill>
          <a:blip r:embed="rId2"/>
          <a:stretch>
            <a:fillRect/>
          </a:stretch>
        </p:blipFill>
        <p:spPr>
          <a:xfrm>
            <a:off x="3411" y="1083306"/>
            <a:ext cx="9144000" cy="4011930"/>
          </a:xfrm>
          <a:prstGeom prst="rect">
            <a:avLst/>
          </a:prstGeom>
        </p:spPr>
      </p:pic>
    </p:spTree>
    <p:extLst>
      <p:ext uri="{BB962C8B-B14F-4D97-AF65-F5344CB8AC3E}">
        <p14:creationId xmlns:p14="http://schemas.microsoft.com/office/powerpoint/2010/main" val="34770853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78042" y="712213"/>
            <a:ext cx="8712245" cy="5016757"/>
          </a:xfrm>
          <a:prstGeom prst="rect">
            <a:avLst/>
          </a:prstGeom>
          <a:solidFill>
            <a:schemeClr val="bg1"/>
          </a:solidFill>
          <a:ln>
            <a:solidFill>
              <a:srgbClr val="000000"/>
            </a:solidFill>
          </a:ln>
        </p:spPr>
        <p:txBody>
          <a:bodyPr wrap="square" rtlCol="0">
            <a:spAutoFit/>
          </a:bodyPr>
          <a:lstStyle/>
          <a:p>
            <a:r>
              <a:rPr lang="fr-FR" sz="2400" dirty="0">
                <a:latin typeface="Arial"/>
                <a:cs typeface="Arial"/>
              </a:rPr>
              <a:t>Les traitements des données à caractère personnel </a:t>
            </a:r>
            <a:r>
              <a:rPr lang="fr-FR" sz="2400" dirty="0" smtClean="0">
                <a:latin typeface="Arial"/>
                <a:cs typeface="Arial"/>
              </a:rPr>
              <a:t>qui révèlent </a:t>
            </a:r>
            <a:r>
              <a:rPr lang="mr-IN" sz="2400" dirty="0" smtClean="0">
                <a:latin typeface="Arial"/>
                <a:cs typeface="Arial"/>
              </a:rPr>
              <a:t>…</a:t>
            </a:r>
            <a:endParaRPr lang="fr-FR" sz="2400" dirty="0" smtClean="0">
              <a:latin typeface="Arial"/>
              <a:cs typeface="Arial"/>
            </a:endParaRPr>
          </a:p>
          <a:p>
            <a:pPr marL="342900" indent="-342900">
              <a:buFont typeface="Arial"/>
              <a:buChar char="•"/>
            </a:pPr>
            <a:r>
              <a:rPr lang="fr-FR" sz="2400" dirty="0" smtClean="0">
                <a:latin typeface="Arial"/>
                <a:cs typeface="Arial"/>
              </a:rPr>
              <a:t>l'origine </a:t>
            </a:r>
            <a:r>
              <a:rPr lang="fr-FR" sz="2400" b="1" dirty="0">
                <a:latin typeface="Arial"/>
                <a:cs typeface="Arial"/>
              </a:rPr>
              <a:t>raciale</a:t>
            </a:r>
            <a:r>
              <a:rPr lang="fr-FR" sz="2400" dirty="0">
                <a:latin typeface="Arial"/>
                <a:cs typeface="Arial"/>
              </a:rPr>
              <a:t> ou </a:t>
            </a:r>
            <a:r>
              <a:rPr lang="fr-FR" sz="2400" b="1" dirty="0">
                <a:latin typeface="Arial"/>
                <a:cs typeface="Arial"/>
              </a:rPr>
              <a:t>ethnique</a:t>
            </a:r>
            <a:r>
              <a:rPr lang="fr-FR" sz="2400" dirty="0">
                <a:latin typeface="Arial"/>
                <a:cs typeface="Arial"/>
              </a:rPr>
              <a:t>, </a:t>
            </a:r>
            <a:endParaRPr lang="fr-FR" sz="2400" dirty="0" smtClean="0">
              <a:latin typeface="Arial"/>
              <a:cs typeface="Arial"/>
            </a:endParaRPr>
          </a:p>
          <a:p>
            <a:pPr marL="342900" indent="-342900">
              <a:buFont typeface="Arial"/>
              <a:buChar char="•"/>
            </a:pPr>
            <a:r>
              <a:rPr lang="fr-FR" sz="2400" dirty="0" smtClean="0">
                <a:latin typeface="Arial"/>
                <a:cs typeface="Arial"/>
              </a:rPr>
              <a:t>les </a:t>
            </a:r>
            <a:r>
              <a:rPr lang="fr-FR" sz="2400" dirty="0">
                <a:latin typeface="Arial"/>
                <a:cs typeface="Arial"/>
              </a:rPr>
              <a:t>opinions </a:t>
            </a:r>
            <a:r>
              <a:rPr lang="fr-FR" sz="2400" b="1" dirty="0">
                <a:latin typeface="Arial"/>
                <a:cs typeface="Arial"/>
              </a:rPr>
              <a:t>politiques</a:t>
            </a:r>
            <a:r>
              <a:rPr lang="fr-FR" sz="2400" dirty="0">
                <a:latin typeface="Arial"/>
                <a:cs typeface="Arial"/>
              </a:rPr>
              <a:t>, </a:t>
            </a:r>
            <a:endParaRPr lang="fr-FR" sz="2400" dirty="0" smtClean="0">
              <a:latin typeface="Arial"/>
              <a:cs typeface="Arial"/>
            </a:endParaRPr>
          </a:p>
          <a:p>
            <a:pPr marL="342900" indent="-342900">
              <a:buFont typeface="Arial"/>
              <a:buChar char="•"/>
            </a:pPr>
            <a:r>
              <a:rPr lang="fr-FR" sz="2400" dirty="0" smtClean="0">
                <a:latin typeface="Arial"/>
                <a:cs typeface="Arial"/>
              </a:rPr>
              <a:t>les </a:t>
            </a:r>
            <a:r>
              <a:rPr lang="fr-FR" sz="2400" dirty="0">
                <a:latin typeface="Arial"/>
                <a:cs typeface="Arial"/>
              </a:rPr>
              <a:t>convictions </a:t>
            </a:r>
            <a:r>
              <a:rPr lang="fr-FR" sz="2400" b="1" dirty="0">
                <a:latin typeface="Arial"/>
                <a:cs typeface="Arial"/>
              </a:rPr>
              <a:t>religieuses</a:t>
            </a:r>
            <a:r>
              <a:rPr lang="fr-FR" sz="2400" dirty="0">
                <a:latin typeface="Arial"/>
                <a:cs typeface="Arial"/>
              </a:rPr>
              <a:t> ou </a:t>
            </a:r>
            <a:r>
              <a:rPr lang="fr-FR" sz="2400" b="1" dirty="0">
                <a:latin typeface="Arial"/>
                <a:cs typeface="Arial"/>
              </a:rPr>
              <a:t>philosophiques</a:t>
            </a:r>
            <a:r>
              <a:rPr lang="fr-FR" sz="2400" dirty="0">
                <a:latin typeface="Arial"/>
                <a:cs typeface="Arial"/>
              </a:rPr>
              <a:t> ou l'appartenance </a:t>
            </a:r>
            <a:r>
              <a:rPr lang="fr-FR" sz="2400" b="1" dirty="0">
                <a:latin typeface="Arial"/>
                <a:cs typeface="Arial"/>
              </a:rPr>
              <a:t>syndicale</a:t>
            </a:r>
            <a:r>
              <a:rPr lang="fr-FR" sz="2400" dirty="0">
                <a:latin typeface="Arial"/>
                <a:cs typeface="Arial"/>
              </a:rPr>
              <a:t>, </a:t>
            </a:r>
            <a:endParaRPr lang="fr-FR" sz="2400" dirty="0" smtClean="0">
              <a:latin typeface="Arial"/>
              <a:cs typeface="Arial"/>
            </a:endParaRPr>
          </a:p>
          <a:p>
            <a:pPr marL="342900" indent="-342900">
              <a:buFont typeface="Arial"/>
              <a:buChar char="•"/>
            </a:pPr>
            <a:r>
              <a:rPr lang="fr-FR" sz="2400" dirty="0" smtClean="0">
                <a:latin typeface="Arial"/>
                <a:cs typeface="Arial"/>
              </a:rPr>
              <a:t>ainsi </a:t>
            </a:r>
            <a:r>
              <a:rPr lang="fr-FR" sz="2400" dirty="0">
                <a:latin typeface="Arial"/>
                <a:cs typeface="Arial"/>
              </a:rPr>
              <a:t>que le traitement des données </a:t>
            </a:r>
            <a:r>
              <a:rPr lang="fr-FR" sz="2400" b="1" dirty="0">
                <a:latin typeface="Arial"/>
                <a:cs typeface="Arial"/>
              </a:rPr>
              <a:t>génétiques</a:t>
            </a:r>
            <a:r>
              <a:rPr lang="fr-FR" sz="2400" dirty="0">
                <a:latin typeface="Arial"/>
                <a:cs typeface="Arial"/>
              </a:rPr>
              <a:t>, </a:t>
            </a:r>
            <a:endParaRPr lang="fr-FR" sz="2400" dirty="0" smtClean="0">
              <a:latin typeface="Arial"/>
              <a:cs typeface="Arial"/>
            </a:endParaRPr>
          </a:p>
          <a:p>
            <a:pPr marL="342900" indent="-342900">
              <a:buFont typeface="Arial"/>
              <a:buChar char="•"/>
            </a:pPr>
            <a:r>
              <a:rPr lang="fr-FR" sz="2400" dirty="0" smtClean="0">
                <a:latin typeface="Arial"/>
                <a:cs typeface="Arial"/>
              </a:rPr>
              <a:t>des </a:t>
            </a:r>
            <a:r>
              <a:rPr lang="fr-FR" sz="2400" dirty="0">
                <a:latin typeface="Arial"/>
                <a:cs typeface="Arial"/>
              </a:rPr>
              <a:t>données </a:t>
            </a:r>
            <a:r>
              <a:rPr lang="fr-FR" sz="2400" b="1" dirty="0">
                <a:latin typeface="Arial"/>
                <a:cs typeface="Arial"/>
              </a:rPr>
              <a:t>biométriques</a:t>
            </a:r>
            <a:r>
              <a:rPr lang="fr-FR" sz="2400" dirty="0">
                <a:latin typeface="Arial"/>
                <a:cs typeface="Arial"/>
              </a:rPr>
              <a:t> aux fins d'identifier une personne physique de manière unique, </a:t>
            </a:r>
            <a:endParaRPr lang="fr-FR" sz="2400" dirty="0" smtClean="0">
              <a:latin typeface="Arial"/>
              <a:cs typeface="Arial"/>
            </a:endParaRPr>
          </a:p>
          <a:p>
            <a:pPr marL="342900" indent="-342900">
              <a:buFont typeface="Arial"/>
              <a:buChar char="•"/>
            </a:pPr>
            <a:r>
              <a:rPr lang="fr-FR" sz="2400" dirty="0" smtClean="0">
                <a:latin typeface="Arial"/>
                <a:cs typeface="Arial"/>
              </a:rPr>
              <a:t>des </a:t>
            </a:r>
            <a:r>
              <a:rPr lang="fr-FR" sz="2400" dirty="0">
                <a:latin typeface="Arial"/>
                <a:cs typeface="Arial"/>
              </a:rPr>
              <a:t>données concernant la santé </a:t>
            </a:r>
            <a:endParaRPr lang="fr-FR" sz="2400" dirty="0" smtClean="0">
              <a:latin typeface="Arial"/>
              <a:cs typeface="Arial"/>
            </a:endParaRPr>
          </a:p>
          <a:p>
            <a:pPr marL="342900" indent="-342900">
              <a:buFont typeface="Arial"/>
              <a:buChar char="•"/>
            </a:pPr>
            <a:r>
              <a:rPr lang="fr-FR" sz="2400" dirty="0" smtClean="0">
                <a:latin typeface="Arial"/>
                <a:cs typeface="Arial"/>
              </a:rPr>
              <a:t>ou </a:t>
            </a:r>
            <a:r>
              <a:rPr lang="fr-FR" sz="2400" dirty="0">
                <a:latin typeface="Arial"/>
                <a:cs typeface="Arial"/>
              </a:rPr>
              <a:t>des données concernant la </a:t>
            </a:r>
            <a:r>
              <a:rPr lang="fr-FR" sz="2400" b="1" dirty="0">
                <a:latin typeface="Arial"/>
                <a:cs typeface="Arial"/>
              </a:rPr>
              <a:t>vie sexuelle </a:t>
            </a:r>
            <a:endParaRPr lang="fr-FR" sz="2400" b="1" dirty="0" smtClean="0">
              <a:latin typeface="Arial"/>
              <a:cs typeface="Arial"/>
            </a:endParaRPr>
          </a:p>
          <a:p>
            <a:pPr marL="342900" indent="-342900">
              <a:buFont typeface="Arial"/>
              <a:buChar char="•"/>
            </a:pPr>
            <a:r>
              <a:rPr lang="fr-FR" sz="2400" dirty="0" smtClean="0">
                <a:latin typeface="Arial"/>
                <a:cs typeface="Arial"/>
              </a:rPr>
              <a:t>ou </a:t>
            </a:r>
            <a:r>
              <a:rPr lang="fr-FR" sz="2400" dirty="0">
                <a:latin typeface="Arial"/>
                <a:cs typeface="Arial"/>
              </a:rPr>
              <a:t>l'orientation sexuelle d'une personne physique </a:t>
            </a:r>
            <a:endParaRPr lang="fr-FR" sz="2400" dirty="0" smtClean="0">
              <a:latin typeface="Arial"/>
              <a:cs typeface="Arial"/>
            </a:endParaRPr>
          </a:p>
          <a:p>
            <a:r>
              <a:rPr lang="fr-FR" sz="3200" b="1" dirty="0" smtClean="0">
                <a:latin typeface="Arial"/>
                <a:cs typeface="Arial"/>
              </a:rPr>
              <a:t>			sont </a:t>
            </a:r>
            <a:r>
              <a:rPr lang="fr-FR" sz="3200" b="1" dirty="0">
                <a:latin typeface="Arial"/>
                <a:cs typeface="Arial"/>
              </a:rPr>
              <a:t>interdits</a:t>
            </a:r>
            <a:r>
              <a:rPr lang="fr-FR" sz="2400" dirty="0" smtClean="0">
                <a:latin typeface="Arial"/>
                <a:cs typeface="Arial"/>
              </a:rPr>
              <a:t>.</a:t>
            </a:r>
            <a:endParaRPr lang="fr-FR" sz="2400" dirty="0">
              <a:latin typeface="Arial"/>
              <a:cs typeface="Arial"/>
            </a:endParaRPr>
          </a:p>
        </p:txBody>
      </p:sp>
      <p:sp>
        <p:nvSpPr>
          <p:cNvPr id="5" name="ZoneTexte 4"/>
          <p:cNvSpPr txBox="1"/>
          <p:nvPr/>
        </p:nvSpPr>
        <p:spPr>
          <a:xfrm>
            <a:off x="178043" y="201794"/>
            <a:ext cx="2698688" cy="369332"/>
          </a:xfrm>
          <a:prstGeom prst="rect">
            <a:avLst/>
          </a:prstGeom>
          <a:solidFill>
            <a:schemeClr val="accent3">
              <a:lumMod val="40000"/>
              <a:lumOff val="60000"/>
            </a:schemeClr>
          </a:solidFill>
        </p:spPr>
        <p:txBody>
          <a:bodyPr wrap="none" rtlCol="0">
            <a:spAutoFit/>
          </a:bodyPr>
          <a:lstStyle/>
          <a:p>
            <a:r>
              <a:rPr lang="fr-FR" b="1" dirty="0" smtClean="0">
                <a:latin typeface="Arial"/>
                <a:cs typeface="Arial"/>
              </a:rPr>
              <a:t>DONNEES SENSIBLES</a:t>
            </a:r>
            <a:endParaRPr lang="fr-FR" b="1" dirty="0">
              <a:latin typeface="Arial"/>
              <a:cs typeface="Arial"/>
            </a:endParaRPr>
          </a:p>
        </p:txBody>
      </p:sp>
      <p:sp>
        <p:nvSpPr>
          <p:cNvPr id="6" name="Flèche vers la droite 5"/>
          <p:cNvSpPr/>
          <p:nvPr/>
        </p:nvSpPr>
        <p:spPr>
          <a:xfrm>
            <a:off x="1448084" y="6027511"/>
            <a:ext cx="1614258" cy="569769"/>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ZoneTexte 6"/>
          <p:cNvSpPr txBox="1"/>
          <p:nvPr/>
        </p:nvSpPr>
        <p:spPr>
          <a:xfrm>
            <a:off x="3477776" y="6150281"/>
            <a:ext cx="3053164" cy="369332"/>
          </a:xfrm>
          <a:prstGeom prst="rect">
            <a:avLst/>
          </a:prstGeom>
          <a:solidFill>
            <a:srgbClr val="FFFF00"/>
          </a:solidFill>
        </p:spPr>
        <p:txBody>
          <a:bodyPr wrap="none" rtlCol="0">
            <a:spAutoFit/>
          </a:bodyPr>
          <a:lstStyle/>
          <a:p>
            <a:r>
              <a:rPr lang="fr-FR" b="1" dirty="0" smtClean="0">
                <a:latin typeface="Arial"/>
                <a:cs typeface="Arial"/>
              </a:rPr>
              <a:t>ACCORD EXPLICITE CNIL</a:t>
            </a:r>
            <a:endParaRPr lang="fr-FR" b="1" dirty="0">
              <a:latin typeface="Arial"/>
              <a:cs typeface="Arial"/>
            </a:endParaRPr>
          </a:p>
        </p:txBody>
      </p:sp>
    </p:spTree>
    <p:extLst>
      <p:ext uri="{BB962C8B-B14F-4D97-AF65-F5344CB8AC3E}">
        <p14:creationId xmlns:p14="http://schemas.microsoft.com/office/powerpoint/2010/main" val="27243242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èche vers la droite 2"/>
          <p:cNvSpPr/>
          <p:nvPr/>
        </p:nvSpPr>
        <p:spPr>
          <a:xfrm>
            <a:off x="356086" y="5852002"/>
            <a:ext cx="1614258" cy="569769"/>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ZoneTexte 3"/>
          <p:cNvSpPr txBox="1"/>
          <p:nvPr/>
        </p:nvSpPr>
        <p:spPr>
          <a:xfrm>
            <a:off x="2385778" y="5987826"/>
            <a:ext cx="3656056" cy="369332"/>
          </a:xfrm>
          <a:prstGeom prst="rect">
            <a:avLst/>
          </a:prstGeom>
          <a:solidFill>
            <a:srgbClr val="FFFF00"/>
          </a:solidFill>
        </p:spPr>
        <p:txBody>
          <a:bodyPr wrap="none" rtlCol="0">
            <a:spAutoFit/>
          </a:bodyPr>
          <a:lstStyle/>
          <a:p>
            <a:r>
              <a:rPr lang="fr-FR" b="1" dirty="0" smtClean="0">
                <a:latin typeface="Arial"/>
                <a:cs typeface="Arial"/>
              </a:rPr>
              <a:t>APPLICATION A LA VIE PRIVEE</a:t>
            </a:r>
            <a:endParaRPr lang="fr-FR" b="1" dirty="0">
              <a:latin typeface="Arial"/>
              <a:cs typeface="Arial"/>
            </a:endParaRPr>
          </a:p>
        </p:txBody>
      </p:sp>
      <p:sp>
        <p:nvSpPr>
          <p:cNvPr id="5" name="ZoneTexte 4"/>
          <p:cNvSpPr txBox="1"/>
          <p:nvPr/>
        </p:nvSpPr>
        <p:spPr>
          <a:xfrm>
            <a:off x="45762" y="259972"/>
            <a:ext cx="9063915" cy="769441"/>
          </a:xfrm>
          <a:prstGeom prst="rect">
            <a:avLst/>
          </a:prstGeom>
          <a:noFill/>
        </p:spPr>
        <p:txBody>
          <a:bodyPr wrap="square" rtlCol="0">
            <a:spAutoFit/>
          </a:bodyPr>
          <a:lstStyle/>
          <a:p>
            <a:r>
              <a:rPr lang="fr-FR" sz="4400" b="1" dirty="0" smtClean="0">
                <a:latin typeface="Arial"/>
                <a:cs typeface="Arial"/>
              </a:rPr>
              <a:t>CLASSEMENT</a:t>
            </a:r>
            <a:endParaRPr lang="fr-FR" sz="4400" b="1" dirty="0">
              <a:latin typeface="Arial"/>
              <a:cs typeface="Arial"/>
            </a:endParaRPr>
          </a:p>
        </p:txBody>
      </p:sp>
      <p:sp>
        <p:nvSpPr>
          <p:cNvPr id="6" name="Rectangle 5"/>
          <p:cNvSpPr/>
          <p:nvPr/>
        </p:nvSpPr>
        <p:spPr>
          <a:xfrm>
            <a:off x="663573" y="1350148"/>
            <a:ext cx="2448315" cy="514886"/>
          </a:xfrm>
          <a:prstGeom prst="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solidFill>
                  <a:schemeClr val="tx1"/>
                </a:solidFill>
                <a:latin typeface="Arial"/>
                <a:cs typeface="Arial"/>
              </a:rPr>
              <a:t>DONNEES COURANTES</a:t>
            </a:r>
            <a:endParaRPr lang="fr-FR" b="1" dirty="0">
              <a:solidFill>
                <a:schemeClr val="tx1"/>
              </a:solidFill>
              <a:latin typeface="Arial"/>
              <a:cs typeface="Arial"/>
            </a:endParaRPr>
          </a:p>
        </p:txBody>
      </p:sp>
      <p:sp>
        <p:nvSpPr>
          <p:cNvPr id="7" name="Rectangle 6"/>
          <p:cNvSpPr/>
          <p:nvPr/>
        </p:nvSpPr>
        <p:spPr>
          <a:xfrm>
            <a:off x="3390139" y="1739172"/>
            <a:ext cx="2448315" cy="514886"/>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solidFill>
                  <a:srgbClr val="000000"/>
                </a:solidFill>
                <a:latin typeface="Arial"/>
                <a:cs typeface="Arial"/>
              </a:rPr>
              <a:t>DONNEES SENSIBLES</a:t>
            </a:r>
            <a:endParaRPr lang="fr-FR" b="1" dirty="0">
              <a:solidFill>
                <a:srgbClr val="000000"/>
              </a:solidFill>
              <a:latin typeface="Arial"/>
              <a:cs typeface="Arial"/>
            </a:endParaRPr>
          </a:p>
        </p:txBody>
      </p:sp>
      <p:sp>
        <p:nvSpPr>
          <p:cNvPr id="8" name="Rectangle 7"/>
          <p:cNvSpPr/>
          <p:nvPr/>
        </p:nvSpPr>
        <p:spPr>
          <a:xfrm>
            <a:off x="6139581" y="2383283"/>
            <a:ext cx="2448315" cy="514886"/>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latin typeface="Arial"/>
                <a:cs typeface="Arial"/>
              </a:rPr>
              <a:t>DONNEES CRITIQUES</a:t>
            </a:r>
            <a:endParaRPr lang="fr-FR" b="1" dirty="0">
              <a:latin typeface="Arial"/>
              <a:cs typeface="Arial"/>
            </a:endParaRPr>
          </a:p>
        </p:txBody>
      </p:sp>
      <p:sp>
        <p:nvSpPr>
          <p:cNvPr id="9" name="Rectangle 8"/>
          <p:cNvSpPr/>
          <p:nvPr/>
        </p:nvSpPr>
        <p:spPr>
          <a:xfrm>
            <a:off x="663573" y="1979452"/>
            <a:ext cx="2448315" cy="3778012"/>
          </a:xfrm>
          <a:prstGeom prst="rect">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a:buChar char="•"/>
            </a:pPr>
            <a:r>
              <a:rPr lang="fr-FR" sz="1400" b="1" dirty="0" smtClean="0">
                <a:solidFill>
                  <a:srgbClr val="000000"/>
                </a:solidFill>
                <a:latin typeface="Arial"/>
                <a:cs typeface="Arial"/>
              </a:rPr>
              <a:t>Etat civil, identité, données d’identification</a:t>
            </a:r>
          </a:p>
          <a:p>
            <a:pPr marL="285750" indent="-285750">
              <a:buFont typeface="Arial"/>
              <a:buChar char="•"/>
            </a:pPr>
            <a:r>
              <a:rPr lang="fr-FR" sz="1400" b="1" dirty="0" smtClean="0">
                <a:solidFill>
                  <a:srgbClr val="000000"/>
                </a:solidFill>
                <a:latin typeface="Arial"/>
                <a:cs typeface="Arial"/>
              </a:rPr>
              <a:t>Vie personnelle (habitudes de vie, situation familiale)</a:t>
            </a:r>
          </a:p>
          <a:p>
            <a:pPr marL="285750" indent="-285750">
              <a:buFont typeface="Arial"/>
              <a:buChar char="•"/>
            </a:pPr>
            <a:r>
              <a:rPr lang="fr-FR" sz="1400" b="1" dirty="0" smtClean="0">
                <a:solidFill>
                  <a:srgbClr val="000000"/>
                </a:solidFill>
                <a:latin typeface="Arial"/>
                <a:cs typeface="Arial"/>
              </a:rPr>
              <a:t>Informations d’ordre économique et financier</a:t>
            </a:r>
          </a:p>
          <a:p>
            <a:pPr marL="285750" indent="-285750">
              <a:buFont typeface="Arial"/>
              <a:buChar char="•"/>
            </a:pPr>
            <a:r>
              <a:rPr lang="fr-FR" sz="1400" b="1" dirty="0" smtClean="0">
                <a:solidFill>
                  <a:srgbClr val="000000"/>
                </a:solidFill>
                <a:latin typeface="Arial"/>
                <a:cs typeface="Arial"/>
              </a:rPr>
              <a:t>Données de connexion, adresse IP, journaux d’événements</a:t>
            </a:r>
          </a:p>
          <a:p>
            <a:pPr marL="285750" indent="-285750">
              <a:buFont typeface="Arial"/>
              <a:buChar char="•"/>
            </a:pPr>
            <a:r>
              <a:rPr lang="fr-FR" sz="1400" b="1" dirty="0" smtClean="0">
                <a:solidFill>
                  <a:srgbClr val="000000"/>
                </a:solidFill>
                <a:latin typeface="Arial"/>
                <a:cs typeface="Arial"/>
              </a:rPr>
              <a:t>Données de localisation (déplacement, GPS, GSM</a:t>
            </a:r>
            <a:r>
              <a:rPr lang="mr-IN" sz="1400" b="1" dirty="0" smtClean="0">
                <a:solidFill>
                  <a:srgbClr val="000000"/>
                </a:solidFill>
                <a:latin typeface="Arial"/>
                <a:cs typeface="Arial"/>
              </a:rPr>
              <a:t>…</a:t>
            </a:r>
            <a:r>
              <a:rPr lang="fr-FR" sz="1400" b="1" dirty="0" smtClean="0">
                <a:solidFill>
                  <a:srgbClr val="000000"/>
                </a:solidFill>
                <a:latin typeface="Arial"/>
                <a:cs typeface="Arial"/>
              </a:rPr>
              <a:t>)</a:t>
            </a:r>
          </a:p>
          <a:p>
            <a:pPr marL="285750" indent="-285750">
              <a:buFont typeface="Arial"/>
              <a:buChar char="•"/>
            </a:pPr>
            <a:endParaRPr lang="fr-FR" sz="1400" b="1" dirty="0">
              <a:solidFill>
                <a:srgbClr val="000000"/>
              </a:solidFill>
              <a:latin typeface="Arial"/>
              <a:cs typeface="Arial"/>
            </a:endParaRPr>
          </a:p>
        </p:txBody>
      </p:sp>
      <p:sp>
        <p:nvSpPr>
          <p:cNvPr id="10" name="Rectangle 9"/>
          <p:cNvSpPr/>
          <p:nvPr/>
        </p:nvSpPr>
        <p:spPr>
          <a:xfrm>
            <a:off x="3390139" y="2383283"/>
            <a:ext cx="2448315" cy="3374181"/>
          </a:xfrm>
          <a:prstGeom prst="rect">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t"/>
          <a:lstStyle/>
          <a:p>
            <a:pPr marL="285750" indent="-285750">
              <a:buFont typeface="Arial"/>
              <a:buChar char="•"/>
            </a:pPr>
            <a:r>
              <a:rPr lang="fr-FR" sz="1400" b="1" dirty="0" smtClean="0">
                <a:solidFill>
                  <a:srgbClr val="000000"/>
                </a:solidFill>
                <a:latin typeface="Arial"/>
                <a:cs typeface="Arial"/>
              </a:rPr>
              <a:t>Numéro de sécurité sociale</a:t>
            </a:r>
          </a:p>
          <a:p>
            <a:pPr marL="285750" indent="-285750">
              <a:buFont typeface="Arial"/>
              <a:buChar char="•"/>
            </a:pPr>
            <a:r>
              <a:rPr lang="fr-FR" sz="1400" b="1" dirty="0" smtClean="0">
                <a:solidFill>
                  <a:srgbClr val="000000"/>
                </a:solidFill>
                <a:latin typeface="Arial"/>
                <a:cs typeface="Arial"/>
              </a:rPr>
              <a:t>Données biométriques</a:t>
            </a:r>
          </a:p>
          <a:p>
            <a:pPr marL="285750" indent="-285750">
              <a:buFont typeface="Arial"/>
              <a:buChar char="•"/>
            </a:pPr>
            <a:r>
              <a:rPr lang="fr-FR" sz="1400" b="1" dirty="0" smtClean="0">
                <a:solidFill>
                  <a:srgbClr val="000000"/>
                </a:solidFill>
                <a:latin typeface="Arial"/>
                <a:cs typeface="Arial"/>
              </a:rPr>
              <a:t>Données bancaires</a:t>
            </a:r>
          </a:p>
          <a:p>
            <a:pPr marL="285750" indent="-285750">
              <a:buFont typeface="Arial"/>
              <a:buChar char="•"/>
            </a:pPr>
            <a:endParaRPr lang="fr-FR" sz="1400" b="1" dirty="0">
              <a:solidFill>
                <a:srgbClr val="000000"/>
              </a:solidFill>
              <a:latin typeface="Arial"/>
              <a:cs typeface="Arial"/>
            </a:endParaRPr>
          </a:p>
        </p:txBody>
      </p:sp>
      <p:sp>
        <p:nvSpPr>
          <p:cNvPr id="11" name="Rectangle 10"/>
          <p:cNvSpPr/>
          <p:nvPr/>
        </p:nvSpPr>
        <p:spPr>
          <a:xfrm>
            <a:off x="6139581" y="3046915"/>
            <a:ext cx="2448315" cy="3374181"/>
          </a:xfrm>
          <a:prstGeom prst="rect">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t"/>
          <a:lstStyle/>
          <a:p>
            <a:pPr marL="285750" indent="-285750">
              <a:buFont typeface="Arial"/>
              <a:buChar char="•"/>
            </a:pPr>
            <a:r>
              <a:rPr lang="fr-FR" sz="1400" b="1" dirty="0" smtClean="0">
                <a:solidFill>
                  <a:srgbClr val="000000"/>
                </a:solidFill>
                <a:latin typeface="Arial"/>
                <a:cs typeface="Arial"/>
              </a:rPr>
              <a:t>Opinions philosophiques, politiques, religieuses, syndicales, ethniques, de santé</a:t>
            </a:r>
          </a:p>
          <a:p>
            <a:pPr marL="285750" indent="-285750">
              <a:buFont typeface="Arial"/>
              <a:buChar char="•"/>
            </a:pPr>
            <a:r>
              <a:rPr lang="fr-FR" sz="1400" b="1" dirty="0" smtClean="0">
                <a:solidFill>
                  <a:srgbClr val="000000"/>
                </a:solidFill>
                <a:latin typeface="Arial"/>
                <a:cs typeface="Arial"/>
              </a:rPr>
              <a:t>Infractions, condamnations, sécurité</a:t>
            </a:r>
          </a:p>
          <a:p>
            <a:pPr marL="285750" indent="-285750">
              <a:buFont typeface="Arial"/>
              <a:buChar char="•"/>
            </a:pPr>
            <a:endParaRPr lang="fr-FR" sz="1400" b="1" dirty="0">
              <a:solidFill>
                <a:srgbClr val="000000"/>
              </a:solidFill>
              <a:latin typeface="Arial"/>
              <a:cs typeface="Arial"/>
            </a:endParaRPr>
          </a:p>
        </p:txBody>
      </p:sp>
      <p:pic>
        <p:nvPicPr>
          <p:cNvPr id="12" name="Image 11"/>
          <p:cNvPicPr>
            <a:picLocks noChangeAspect="1"/>
          </p:cNvPicPr>
          <p:nvPr/>
        </p:nvPicPr>
        <p:blipFill>
          <a:blip r:embed="rId2"/>
          <a:stretch>
            <a:fillRect/>
          </a:stretch>
        </p:blipFill>
        <p:spPr>
          <a:xfrm>
            <a:off x="3606995" y="3827567"/>
            <a:ext cx="1985631" cy="1708710"/>
          </a:xfrm>
          <a:prstGeom prst="rect">
            <a:avLst/>
          </a:prstGeom>
        </p:spPr>
      </p:pic>
      <p:pic>
        <p:nvPicPr>
          <p:cNvPr id="13" name="Image 12"/>
          <p:cNvPicPr>
            <a:picLocks noChangeAspect="1"/>
          </p:cNvPicPr>
          <p:nvPr/>
        </p:nvPicPr>
        <p:blipFill>
          <a:blip r:embed="rId3"/>
          <a:stretch>
            <a:fillRect/>
          </a:stretch>
        </p:blipFill>
        <p:spPr>
          <a:xfrm>
            <a:off x="6814623" y="5033549"/>
            <a:ext cx="1138232" cy="1147013"/>
          </a:xfrm>
          <a:prstGeom prst="rect">
            <a:avLst/>
          </a:prstGeom>
        </p:spPr>
      </p:pic>
    </p:spTree>
    <p:extLst>
      <p:ext uri="{BB962C8B-B14F-4D97-AF65-F5344CB8AC3E}">
        <p14:creationId xmlns:p14="http://schemas.microsoft.com/office/powerpoint/2010/main" val="7356792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45762" y="259972"/>
            <a:ext cx="9063915" cy="769441"/>
          </a:xfrm>
          <a:prstGeom prst="rect">
            <a:avLst/>
          </a:prstGeom>
          <a:noFill/>
        </p:spPr>
        <p:txBody>
          <a:bodyPr wrap="square" rtlCol="0">
            <a:spAutoFit/>
          </a:bodyPr>
          <a:lstStyle/>
          <a:p>
            <a:r>
              <a:rPr lang="fr-FR" sz="4400" b="1" dirty="0" smtClean="0">
                <a:latin typeface="Arial"/>
                <a:cs typeface="Arial"/>
              </a:rPr>
              <a:t>SUPPORTS DE DONNEES </a:t>
            </a:r>
            <a:endParaRPr lang="fr-FR" sz="4400" b="1" dirty="0">
              <a:latin typeface="Arial"/>
              <a:cs typeface="Arial"/>
            </a:endParaRPr>
          </a:p>
        </p:txBody>
      </p:sp>
      <p:pic>
        <p:nvPicPr>
          <p:cNvPr id="4" name="Image 3"/>
          <p:cNvPicPr>
            <a:picLocks noChangeAspect="1"/>
          </p:cNvPicPr>
          <p:nvPr/>
        </p:nvPicPr>
        <p:blipFill>
          <a:blip r:embed="rId2"/>
          <a:stretch>
            <a:fillRect/>
          </a:stretch>
        </p:blipFill>
        <p:spPr>
          <a:xfrm>
            <a:off x="529150" y="931778"/>
            <a:ext cx="4468375" cy="3729801"/>
          </a:xfrm>
          <a:prstGeom prst="rect">
            <a:avLst/>
          </a:prstGeom>
        </p:spPr>
      </p:pic>
      <p:sp>
        <p:nvSpPr>
          <p:cNvPr id="5" name="ZoneTexte 4"/>
          <p:cNvSpPr txBox="1"/>
          <p:nvPr/>
        </p:nvSpPr>
        <p:spPr>
          <a:xfrm>
            <a:off x="4950490" y="1308804"/>
            <a:ext cx="3664375" cy="707886"/>
          </a:xfrm>
          <a:prstGeom prst="rect">
            <a:avLst/>
          </a:prstGeom>
          <a:noFill/>
          <a:ln>
            <a:solidFill>
              <a:srgbClr val="0000FF"/>
            </a:solidFill>
          </a:ln>
        </p:spPr>
        <p:txBody>
          <a:bodyPr wrap="square" rtlCol="0">
            <a:spAutoFit/>
          </a:bodyPr>
          <a:lstStyle/>
          <a:p>
            <a:pPr algn="ctr"/>
            <a:r>
              <a:rPr lang="fr-FR" sz="2000" b="1" dirty="0" smtClean="0">
                <a:latin typeface="Arial"/>
                <a:cs typeface="Arial"/>
              </a:rPr>
              <a:t>Matériel et support de données électroniques</a:t>
            </a:r>
            <a:endParaRPr lang="fr-FR" sz="2000" b="1" dirty="0">
              <a:latin typeface="Arial"/>
              <a:cs typeface="Arial"/>
            </a:endParaRPr>
          </a:p>
        </p:txBody>
      </p:sp>
      <p:sp>
        <p:nvSpPr>
          <p:cNvPr id="6" name="ZoneTexte 5"/>
          <p:cNvSpPr txBox="1"/>
          <p:nvPr/>
        </p:nvSpPr>
        <p:spPr>
          <a:xfrm>
            <a:off x="5679075" y="2154256"/>
            <a:ext cx="3057773" cy="1323439"/>
          </a:xfrm>
          <a:prstGeom prst="rect">
            <a:avLst/>
          </a:prstGeom>
          <a:solidFill>
            <a:srgbClr val="FFFFFF"/>
          </a:solidFill>
        </p:spPr>
        <p:txBody>
          <a:bodyPr wrap="square" rtlCol="0">
            <a:spAutoFit/>
          </a:bodyPr>
          <a:lstStyle/>
          <a:p>
            <a:r>
              <a:rPr lang="fr-FR" sz="2000" b="1" dirty="0" smtClean="0">
                <a:latin typeface="Arial"/>
                <a:cs typeface="Arial"/>
              </a:rPr>
              <a:t>Ordinateurs, clés USB, disques durs, téléphones, photocopieurs</a:t>
            </a:r>
            <a:r>
              <a:rPr lang="mr-IN" sz="2000" b="1" dirty="0" smtClean="0">
                <a:latin typeface="Arial"/>
                <a:cs typeface="Arial"/>
              </a:rPr>
              <a:t>…</a:t>
            </a:r>
            <a:endParaRPr lang="fr-FR" sz="2000" b="1" dirty="0">
              <a:latin typeface="Arial"/>
              <a:cs typeface="Arial"/>
            </a:endParaRPr>
          </a:p>
        </p:txBody>
      </p:sp>
      <p:sp>
        <p:nvSpPr>
          <p:cNvPr id="7" name="ZoneTexte 6"/>
          <p:cNvSpPr txBox="1"/>
          <p:nvPr/>
        </p:nvSpPr>
        <p:spPr>
          <a:xfrm>
            <a:off x="4714382" y="3930143"/>
            <a:ext cx="1494310" cy="400110"/>
          </a:xfrm>
          <a:prstGeom prst="rect">
            <a:avLst/>
          </a:prstGeom>
          <a:noFill/>
          <a:ln>
            <a:solidFill>
              <a:srgbClr val="0000FF"/>
            </a:solidFill>
          </a:ln>
        </p:spPr>
        <p:txBody>
          <a:bodyPr wrap="square" rtlCol="0">
            <a:spAutoFit/>
          </a:bodyPr>
          <a:lstStyle/>
          <a:p>
            <a:pPr algn="ctr"/>
            <a:r>
              <a:rPr lang="fr-FR" sz="2000" b="1" dirty="0" smtClean="0">
                <a:latin typeface="Arial"/>
                <a:cs typeface="Arial"/>
              </a:rPr>
              <a:t>Logiciels</a:t>
            </a:r>
            <a:endParaRPr lang="fr-FR" sz="2000" b="1" dirty="0">
              <a:latin typeface="Arial"/>
              <a:cs typeface="Arial"/>
            </a:endParaRPr>
          </a:p>
        </p:txBody>
      </p:sp>
      <p:sp>
        <p:nvSpPr>
          <p:cNvPr id="8" name="ZoneTexte 7"/>
          <p:cNvSpPr txBox="1"/>
          <p:nvPr/>
        </p:nvSpPr>
        <p:spPr>
          <a:xfrm>
            <a:off x="5103357" y="4450047"/>
            <a:ext cx="2822132" cy="1631216"/>
          </a:xfrm>
          <a:prstGeom prst="rect">
            <a:avLst/>
          </a:prstGeom>
          <a:solidFill>
            <a:srgbClr val="FFFFFF"/>
          </a:solidFill>
        </p:spPr>
        <p:txBody>
          <a:bodyPr wrap="square" rtlCol="0">
            <a:spAutoFit/>
          </a:bodyPr>
          <a:lstStyle/>
          <a:p>
            <a:r>
              <a:rPr lang="fr-FR" sz="2000" b="1" dirty="0" smtClean="0">
                <a:latin typeface="Arial"/>
                <a:cs typeface="Arial"/>
              </a:rPr>
              <a:t>Systèmes d’exploitation, messagerie, bases de données, applications métier</a:t>
            </a:r>
            <a:endParaRPr lang="fr-FR" sz="2000" b="1" dirty="0">
              <a:latin typeface="Arial"/>
              <a:cs typeface="Arial"/>
            </a:endParaRPr>
          </a:p>
        </p:txBody>
      </p:sp>
      <p:sp>
        <p:nvSpPr>
          <p:cNvPr id="9" name="ZoneTexte 8"/>
          <p:cNvSpPr txBox="1"/>
          <p:nvPr/>
        </p:nvSpPr>
        <p:spPr>
          <a:xfrm>
            <a:off x="339610" y="4898071"/>
            <a:ext cx="2822132" cy="707886"/>
          </a:xfrm>
          <a:prstGeom prst="rect">
            <a:avLst/>
          </a:prstGeom>
          <a:solidFill>
            <a:srgbClr val="FFFFFF"/>
          </a:solidFill>
          <a:ln>
            <a:solidFill>
              <a:srgbClr val="0000FF"/>
            </a:solidFill>
          </a:ln>
        </p:spPr>
        <p:txBody>
          <a:bodyPr wrap="square" rtlCol="0">
            <a:spAutoFit/>
          </a:bodyPr>
          <a:lstStyle/>
          <a:p>
            <a:pPr algn="ctr"/>
            <a:r>
              <a:rPr lang="fr-FR" sz="2000" b="1" dirty="0" smtClean="0">
                <a:latin typeface="Arial"/>
                <a:cs typeface="Arial"/>
              </a:rPr>
              <a:t>Canaux informatiques</a:t>
            </a:r>
            <a:endParaRPr lang="fr-FR" sz="2000" b="1" dirty="0">
              <a:latin typeface="Arial"/>
              <a:cs typeface="Arial"/>
            </a:endParaRPr>
          </a:p>
        </p:txBody>
      </p:sp>
      <p:sp>
        <p:nvSpPr>
          <p:cNvPr id="10" name="ZoneTexte 9"/>
          <p:cNvSpPr txBox="1"/>
          <p:nvPr/>
        </p:nvSpPr>
        <p:spPr>
          <a:xfrm>
            <a:off x="666533" y="5657408"/>
            <a:ext cx="2822132" cy="400110"/>
          </a:xfrm>
          <a:prstGeom prst="rect">
            <a:avLst/>
          </a:prstGeom>
          <a:solidFill>
            <a:srgbClr val="FFFFFF"/>
          </a:solidFill>
        </p:spPr>
        <p:txBody>
          <a:bodyPr wrap="square" rtlCol="0">
            <a:spAutoFit/>
          </a:bodyPr>
          <a:lstStyle/>
          <a:p>
            <a:r>
              <a:rPr lang="fr-FR" sz="2000" b="1" dirty="0" err="1" smtClean="0">
                <a:latin typeface="Arial"/>
                <a:cs typeface="Arial"/>
              </a:rPr>
              <a:t>Cables</a:t>
            </a:r>
            <a:r>
              <a:rPr lang="fr-FR" sz="2000" b="1" dirty="0" smtClean="0">
                <a:latin typeface="Arial"/>
                <a:cs typeface="Arial"/>
              </a:rPr>
              <a:t>, Wifi, Fibre</a:t>
            </a:r>
            <a:r>
              <a:rPr lang="mr-IN" sz="2000" b="1" dirty="0" smtClean="0">
                <a:latin typeface="Arial"/>
                <a:cs typeface="Arial"/>
              </a:rPr>
              <a:t>…</a:t>
            </a:r>
            <a:endParaRPr lang="fr-FR" sz="2000" b="1" dirty="0">
              <a:latin typeface="Arial"/>
              <a:cs typeface="Arial"/>
            </a:endParaRPr>
          </a:p>
        </p:txBody>
      </p:sp>
    </p:spTree>
    <p:extLst>
      <p:ext uri="{BB962C8B-B14F-4D97-AF65-F5344CB8AC3E}">
        <p14:creationId xmlns:p14="http://schemas.microsoft.com/office/powerpoint/2010/main" val="34708579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304459" y="3291277"/>
            <a:ext cx="1965006" cy="1015663"/>
          </a:xfrm>
          <a:prstGeom prst="rect">
            <a:avLst/>
          </a:prstGeom>
          <a:solidFill>
            <a:srgbClr val="FFFFFF"/>
          </a:solidFill>
        </p:spPr>
        <p:txBody>
          <a:bodyPr wrap="square" rtlCol="0">
            <a:spAutoFit/>
          </a:bodyPr>
          <a:lstStyle/>
          <a:p>
            <a:r>
              <a:rPr lang="fr-FR" sz="2000" b="1" dirty="0" smtClean="0">
                <a:latin typeface="Arial"/>
                <a:cs typeface="Arial"/>
              </a:rPr>
              <a:t>Envoi postal, circuits de validation</a:t>
            </a:r>
            <a:r>
              <a:rPr lang="mr-IN" sz="2000" b="1" dirty="0" smtClean="0">
                <a:latin typeface="Arial"/>
                <a:cs typeface="Arial"/>
              </a:rPr>
              <a:t>…</a:t>
            </a:r>
            <a:endParaRPr lang="fr-FR" sz="2000" b="1" dirty="0">
              <a:latin typeface="Arial"/>
              <a:cs typeface="Arial"/>
            </a:endParaRPr>
          </a:p>
        </p:txBody>
      </p:sp>
      <p:sp>
        <p:nvSpPr>
          <p:cNvPr id="4" name="ZoneTexte 3"/>
          <p:cNvSpPr txBox="1"/>
          <p:nvPr/>
        </p:nvSpPr>
        <p:spPr>
          <a:xfrm>
            <a:off x="45762" y="259972"/>
            <a:ext cx="9063915" cy="769441"/>
          </a:xfrm>
          <a:prstGeom prst="rect">
            <a:avLst/>
          </a:prstGeom>
          <a:noFill/>
        </p:spPr>
        <p:txBody>
          <a:bodyPr wrap="square" rtlCol="0">
            <a:spAutoFit/>
          </a:bodyPr>
          <a:lstStyle/>
          <a:p>
            <a:r>
              <a:rPr lang="fr-FR" sz="4400" b="1" dirty="0" smtClean="0">
                <a:latin typeface="Arial"/>
                <a:cs typeface="Arial"/>
              </a:rPr>
              <a:t>OU SONT LES DONNEES </a:t>
            </a:r>
            <a:endParaRPr lang="fr-FR" sz="4400" b="1" dirty="0">
              <a:latin typeface="Arial"/>
              <a:cs typeface="Arial"/>
            </a:endParaRPr>
          </a:p>
        </p:txBody>
      </p:sp>
      <p:pic>
        <p:nvPicPr>
          <p:cNvPr id="5" name="Image 4"/>
          <p:cNvPicPr>
            <a:picLocks noChangeAspect="1"/>
          </p:cNvPicPr>
          <p:nvPr/>
        </p:nvPicPr>
        <p:blipFill>
          <a:blip r:embed="rId2"/>
          <a:stretch>
            <a:fillRect/>
          </a:stretch>
        </p:blipFill>
        <p:spPr>
          <a:xfrm>
            <a:off x="2376565" y="1765028"/>
            <a:ext cx="4897165" cy="2456183"/>
          </a:xfrm>
          <a:prstGeom prst="rect">
            <a:avLst/>
          </a:prstGeom>
        </p:spPr>
      </p:pic>
      <p:sp>
        <p:nvSpPr>
          <p:cNvPr id="6" name="ZoneTexte 5"/>
          <p:cNvSpPr txBox="1"/>
          <p:nvPr/>
        </p:nvSpPr>
        <p:spPr>
          <a:xfrm>
            <a:off x="6267345" y="1281999"/>
            <a:ext cx="2025973" cy="400110"/>
          </a:xfrm>
          <a:prstGeom prst="rect">
            <a:avLst/>
          </a:prstGeom>
          <a:noFill/>
          <a:ln>
            <a:solidFill>
              <a:srgbClr val="0000FF"/>
            </a:solidFill>
          </a:ln>
        </p:spPr>
        <p:txBody>
          <a:bodyPr wrap="square" rtlCol="0">
            <a:spAutoFit/>
          </a:bodyPr>
          <a:lstStyle/>
          <a:p>
            <a:pPr algn="ctr"/>
            <a:r>
              <a:rPr lang="fr-FR" sz="2000" b="1" dirty="0" smtClean="0">
                <a:latin typeface="Arial"/>
                <a:cs typeface="Arial"/>
              </a:rPr>
              <a:t>Personnes</a:t>
            </a:r>
            <a:endParaRPr lang="fr-FR" sz="2000" b="1" dirty="0">
              <a:latin typeface="Arial"/>
              <a:cs typeface="Arial"/>
            </a:endParaRPr>
          </a:p>
        </p:txBody>
      </p:sp>
      <p:sp>
        <p:nvSpPr>
          <p:cNvPr id="7" name="ZoneTexte 6"/>
          <p:cNvSpPr txBox="1"/>
          <p:nvPr/>
        </p:nvSpPr>
        <p:spPr>
          <a:xfrm>
            <a:off x="6486891" y="1778834"/>
            <a:ext cx="2351653" cy="1323439"/>
          </a:xfrm>
          <a:prstGeom prst="rect">
            <a:avLst/>
          </a:prstGeom>
          <a:solidFill>
            <a:srgbClr val="FFFFFF"/>
          </a:solidFill>
        </p:spPr>
        <p:txBody>
          <a:bodyPr wrap="square" rtlCol="0">
            <a:spAutoFit/>
          </a:bodyPr>
          <a:lstStyle/>
          <a:p>
            <a:r>
              <a:rPr lang="fr-FR" sz="2000" b="1" dirty="0" smtClean="0">
                <a:latin typeface="Arial"/>
                <a:cs typeface="Arial"/>
              </a:rPr>
              <a:t>Utilisateurs, administrateurs informatiques, décideurs</a:t>
            </a:r>
            <a:endParaRPr lang="fr-FR" sz="2000" b="1" dirty="0">
              <a:latin typeface="Arial"/>
              <a:cs typeface="Arial"/>
            </a:endParaRPr>
          </a:p>
        </p:txBody>
      </p:sp>
      <p:sp>
        <p:nvSpPr>
          <p:cNvPr id="8" name="ZoneTexte 7"/>
          <p:cNvSpPr txBox="1"/>
          <p:nvPr/>
        </p:nvSpPr>
        <p:spPr>
          <a:xfrm>
            <a:off x="3731587" y="4717306"/>
            <a:ext cx="2210626" cy="400110"/>
          </a:xfrm>
          <a:prstGeom prst="rect">
            <a:avLst/>
          </a:prstGeom>
          <a:solidFill>
            <a:srgbClr val="FFFFFF"/>
          </a:solidFill>
          <a:ln>
            <a:solidFill>
              <a:srgbClr val="0000FF"/>
            </a:solidFill>
          </a:ln>
        </p:spPr>
        <p:txBody>
          <a:bodyPr wrap="square" rtlCol="0">
            <a:spAutoFit/>
          </a:bodyPr>
          <a:lstStyle/>
          <a:p>
            <a:pPr algn="ctr"/>
            <a:r>
              <a:rPr lang="fr-FR" sz="2000" b="1" dirty="0" smtClean="0">
                <a:latin typeface="Arial"/>
                <a:cs typeface="Arial"/>
              </a:rPr>
              <a:t>Supports papier</a:t>
            </a:r>
            <a:endParaRPr lang="fr-FR" sz="2000" b="1" dirty="0">
              <a:latin typeface="Arial"/>
              <a:cs typeface="Arial"/>
            </a:endParaRPr>
          </a:p>
        </p:txBody>
      </p:sp>
      <p:sp>
        <p:nvSpPr>
          <p:cNvPr id="9" name="ZoneTexte 8"/>
          <p:cNvSpPr txBox="1"/>
          <p:nvPr/>
        </p:nvSpPr>
        <p:spPr>
          <a:xfrm>
            <a:off x="3605739" y="5348635"/>
            <a:ext cx="3057773" cy="1323439"/>
          </a:xfrm>
          <a:prstGeom prst="rect">
            <a:avLst/>
          </a:prstGeom>
          <a:solidFill>
            <a:srgbClr val="FFFFFF"/>
          </a:solidFill>
        </p:spPr>
        <p:txBody>
          <a:bodyPr wrap="square" rtlCol="0">
            <a:spAutoFit/>
          </a:bodyPr>
          <a:lstStyle/>
          <a:p>
            <a:r>
              <a:rPr lang="fr-FR" sz="2000" b="1" dirty="0" smtClean="0">
                <a:latin typeface="Arial"/>
                <a:cs typeface="Arial"/>
              </a:rPr>
              <a:t>Impressions, photocopies, documents papier ou numériques</a:t>
            </a:r>
            <a:endParaRPr lang="fr-FR" sz="2000" b="1" dirty="0">
              <a:latin typeface="Arial"/>
              <a:cs typeface="Arial"/>
            </a:endParaRPr>
          </a:p>
        </p:txBody>
      </p:sp>
      <p:sp>
        <p:nvSpPr>
          <p:cNvPr id="10" name="ZoneTexte 9"/>
          <p:cNvSpPr txBox="1"/>
          <p:nvPr/>
        </p:nvSpPr>
        <p:spPr>
          <a:xfrm>
            <a:off x="297971" y="2282557"/>
            <a:ext cx="1971494" cy="707886"/>
          </a:xfrm>
          <a:prstGeom prst="rect">
            <a:avLst/>
          </a:prstGeom>
          <a:solidFill>
            <a:srgbClr val="FFFFFF"/>
          </a:solidFill>
          <a:ln>
            <a:solidFill>
              <a:srgbClr val="0000FF"/>
            </a:solidFill>
          </a:ln>
        </p:spPr>
        <p:txBody>
          <a:bodyPr wrap="square" rtlCol="0">
            <a:spAutoFit/>
          </a:bodyPr>
          <a:lstStyle/>
          <a:p>
            <a:pPr algn="ctr"/>
            <a:r>
              <a:rPr lang="fr-FR" sz="2000" b="1" dirty="0" smtClean="0">
                <a:latin typeface="Arial"/>
                <a:cs typeface="Arial"/>
              </a:rPr>
              <a:t>Canaux de transmission</a:t>
            </a:r>
            <a:endParaRPr lang="fr-FR" sz="2000" b="1" dirty="0">
              <a:latin typeface="Arial"/>
              <a:cs typeface="Arial"/>
            </a:endParaRPr>
          </a:p>
        </p:txBody>
      </p:sp>
    </p:spTree>
    <p:extLst>
      <p:ext uri="{BB962C8B-B14F-4D97-AF65-F5344CB8AC3E}">
        <p14:creationId xmlns:p14="http://schemas.microsoft.com/office/powerpoint/2010/main" val="10109598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r 4"/>
          <p:cNvGrpSpPr/>
          <p:nvPr/>
        </p:nvGrpSpPr>
        <p:grpSpPr>
          <a:xfrm>
            <a:off x="30580" y="58790"/>
            <a:ext cx="6215174" cy="3474157"/>
            <a:chOff x="30580" y="58790"/>
            <a:chExt cx="6215174" cy="3474157"/>
          </a:xfrm>
        </p:grpSpPr>
        <p:pic>
          <p:nvPicPr>
            <p:cNvPr id="2" name="Image 1" descr="Capture d’écran 2019-09-19 à 10.34.57.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0580" y="58790"/>
              <a:ext cx="6215174" cy="3474157"/>
            </a:xfrm>
            <a:prstGeom prst="rect">
              <a:avLst/>
            </a:prstGeom>
          </p:spPr>
        </p:pic>
        <p:sp>
          <p:nvSpPr>
            <p:cNvPr id="4" name="ZoneTexte 3"/>
            <p:cNvSpPr txBox="1"/>
            <p:nvPr/>
          </p:nvSpPr>
          <p:spPr>
            <a:xfrm>
              <a:off x="3223204" y="1022968"/>
              <a:ext cx="2931905" cy="1754327"/>
            </a:xfrm>
            <a:prstGeom prst="rect">
              <a:avLst/>
            </a:prstGeom>
            <a:solidFill>
              <a:srgbClr val="0000FF"/>
            </a:solidFill>
          </p:spPr>
          <p:txBody>
            <a:bodyPr wrap="square" rtlCol="0">
              <a:spAutoFit/>
            </a:bodyPr>
            <a:lstStyle/>
            <a:p>
              <a:r>
                <a:rPr lang="fr-FR" dirty="0" smtClean="0">
                  <a:solidFill>
                    <a:schemeClr val="bg1"/>
                  </a:solidFill>
                </a:rPr>
                <a:t>Absence de procédure unifiée et européenne permettant aux citoyens </a:t>
              </a:r>
            </a:p>
            <a:p>
              <a:r>
                <a:rPr lang="fr-FR" dirty="0" smtClean="0">
                  <a:solidFill>
                    <a:schemeClr val="bg1"/>
                  </a:solidFill>
                </a:rPr>
                <a:t>de se retourner contre</a:t>
              </a:r>
            </a:p>
            <a:p>
              <a:r>
                <a:rPr lang="fr-FR" dirty="0" smtClean="0">
                  <a:solidFill>
                    <a:schemeClr val="bg1"/>
                  </a:solidFill>
                </a:rPr>
                <a:t> une entreprise qui a « perdu » leurs données.</a:t>
              </a:r>
              <a:endParaRPr lang="fr-FR" dirty="0">
                <a:solidFill>
                  <a:schemeClr val="bg1"/>
                </a:solidFill>
              </a:endParaRPr>
            </a:p>
          </p:txBody>
        </p:sp>
      </p:grpSp>
      <p:grpSp>
        <p:nvGrpSpPr>
          <p:cNvPr id="7" name="Grouper 6"/>
          <p:cNvGrpSpPr/>
          <p:nvPr/>
        </p:nvGrpSpPr>
        <p:grpSpPr>
          <a:xfrm>
            <a:off x="3457111" y="3584821"/>
            <a:ext cx="5558660" cy="3105624"/>
            <a:chOff x="3457111" y="3584821"/>
            <a:chExt cx="5558660" cy="3105624"/>
          </a:xfrm>
        </p:grpSpPr>
        <p:pic>
          <p:nvPicPr>
            <p:cNvPr id="3" name="Image 2" descr="Capture d’écran 2019-09-19 à 10.35.23.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457111" y="3584821"/>
              <a:ext cx="5558660" cy="3105624"/>
            </a:xfrm>
            <a:prstGeom prst="rect">
              <a:avLst/>
            </a:prstGeom>
          </p:spPr>
        </p:pic>
        <p:sp>
          <p:nvSpPr>
            <p:cNvPr id="6" name="ZoneTexte 5"/>
            <p:cNvSpPr txBox="1"/>
            <p:nvPr/>
          </p:nvSpPr>
          <p:spPr>
            <a:xfrm>
              <a:off x="6245754" y="4174179"/>
              <a:ext cx="2444059" cy="1815882"/>
            </a:xfrm>
            <a:prstGeom prst="rect">
              <a:avLst/>
            </a:prstGeom>
            <a:solidFill>
              <a:schemeClr val="bg1"/>
            </a:solidFill>
          </p:spPr>
          <p:txBody>
            <a:bodyPr wrap="square" rtlCol="0">
              <a:spAutoFit/>
            </a:bodyPr>
            <a:lstStyle/>
            <a:p>
              <a:r>
                <a:rPr lang="fr-FR" sz="2800" dirty="0" smtClean="0"/>
                <a:t>Création d’un règlement européen: RGPD</a:t>
              </a:r>
              <a:endParaRPr lang="fr-FR" sz="2800" dirty="0"/>
            </a:p>
          </p:txBody>
        </p:sp>
      </p:grpSp>
    </p:spTree>
    <p:extLst>
      <p:ext uri="{BB962C8B-B14F-4D97-AF65-F5344CB8AC3E}">
        <p14:creationId xmlns:p14="http://schemas.microsoft.com/office/powerpoint/2010/main" val="27790652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bwMode="auto">
          <a:xfrm>
            <a:off x="94952" y="669687"/>
            <a:ext cx="8965957" cy="5982014"/>
          </a:xfrm>
          <a:prstGeom prst="rect">
            <a:avLst/>
          </a:prstGeom>
          <a:solidFill>
            <a:schemeClr val="bg1"/>
          </a:solidFill>
          <a:ln w="12700">
            <a:solidFill>
              <a:srgbClr val="000000"/>
            </a:solidFill>
            <a:miter lim="800000"/>
            <a:headEnd/>
            <a:tailEnd/>
          </a:ln>
        </p:spPr>
        <p:txBody>
          <a:bodyPr wrap="square" lIns="72000" tIns="36000" rIns="252000" bIns="36000" rtlCol="0" anchor="ctr" anchorCtr="0">
            <a:spAutoFit/>
          </a:bodyPr>
          <a:lstStyle/>
          <a:p>
            <a:r>
              <a:rPr lang="fr-FR" sz="2000" baseline="0" dirty="0" smtClean="0">
                <a:latin typeface="Arial" charset="0"/>
              </a:rPr>
              <a:t>1- </a:t>
            </a:r>
            <a:r>
              <a:rPr lang="fr-FR" sz="2000" b="1" baseline="0" dirty="0" smtClean="0">
                <a:latin typeface="Arial" charset="0"/>
              </a:rPr>
              <a:t>Finalité du traitement:</a:t>
            </a:r>
          </a:p>
          <a:p>
            <a:r>
              <a:rPr lang="fr-FR" b="0" i="1" baseline="0" dirty="0" smtClean="0">
                <a:latin typeface="Arial" charset="0"/>
              </a:rPr>
              <a:t>Les données doivent être collectées pour des finalités déterminées, explicites et légitimes et ne sont pas traitées ultérieurement de manière incompatible avec ces finalités.</a:t>
            </a:r>
          </a:p>
          <a:p>
            <a:r>
              <a:rPr lang="fr-FR" sz="2000" baseline="0" dirty="0" smtClean="0">
                <a:latin typeface="Arial" charset="0"/>
              </a:rPr>
              <a:t>2- </a:t>
            </a:r>
            <a:r>
              <a:rPr lang="fr-FR" sz="2000" b="1" baseline="0" dirty="0" smtClean="0">
                <a:latin typeface="Arial" charset="0"/>
              </a:rPr>
              <a:t>Pertinence des données:</a:t>
            </a:r>
          </a:p>
          <a:p>
            <a:pPr marL="342900" indent="-342900">
              <a:buFontTx/>
              <a:buChar char="-"/>
            </a:pPr>
            <a:r>
              <a:rPr lang="fr-FR" b="0" i="1" baseline="0" dirty="0">
                <a:latin typeface="Arial" charset="0"/>
              </a:rPr>
              <a:t>A</a:t>
            </a:r>
            <a:r>
              <a:rPr lang="fr-FR" b="0" i="1" baseline="0" dirty="0" smtClean="0">
                <a:latin typeface="Arial" charset="0"/>
              </a:rPr>
              <a:t>déquates, pertinentes et non excessives au regard des finalités pour lesquelles elles sont collectées et de leur </a:t>
            </a:r>
            <a:r>
              <a:rPr lang="fr-FR" b="0" i="1" baseline="0" dirty="0" err="1" smtClean="0">
                <a:latin typeface="Arial" charset="0"/>
              </a:rPr>
              <a:t>ttt</a:t>
            </a:r>
            <a:r>
              <a:rPr lang="fr-FR" b="0" i="1" baseline="0" dirty="0" smtClean="0">
                <a:latin typeface="Arial" charset="0"/>
              </a:rPr>
              <a:t> ultérieur</a:t>
            </a:r>
          </a:p>
          <a:p>
            <a:pPr marL="342900" indent="-342900">
              <a:buFontTx/>
              <a:buChar char="-"/>
            </a:pPr>
            <a:r>
              <a:rPr lang="fr-FR" b="0" i="1" baseline="0" dirty="0" smtClean="0">
                <a:latin typeface="Arial" charset="0"/>
              </a:rPr>
              <a:t>Exactes, complètes et mises à jour.</a:t>
            </a:r>
          </a:p>
          <a:p>
            <a:r>
              <a:rPr lang="fr-FR" sz="2000" baseline="0" dirty="0" smtClean="0">
                <a:latin typeface="Arial" charset="0"/>
              </a:rPr>
              <a:t>3- </a:t>
            </a:r>
            <a:r>
              <a:rPr lang="fr-FR" sz="2000" b="1" baseline="0" dirty="0" smtClean="0">
                <a:latin typeface="Arial" charset="0"/>
              </a:rPr>
              <a:t>Conservation limitée des données:</a:t>
            </a:r>
          </a:p>
          <a:p>
            <a:pPr marL="342900" indent="-342900">
              <a:buFontTx/>
              <a:buChar char="-"/>
            </a:pPr>
            <a:r>
              <a:rPr lang="fr-FR" b="0" i="1" baseline="0" dirty="0" smtClean="0">
                <a:latin typeface="Arial" charset="0"/>
              </a:rPr>
              <a:t>Conservation </a:t>
            </a:r>
            <a:r>
              <a:rPr lang="fr-FR" b="0" i="1" baseline="0" dirty="0" err="1" smtClean="0">
                <a:latin typeface="Arial" charset="0"/>
              </a:rPr>
              <a:t>pdt</a:t>
            </a:r>
            <a:r>
              <a:rPr lang="fr-FR" b="0" i="1" baseline="0" dirty="0" smtClean="0">
                <a:latin typeface="Arial" charset="0"/>
              </a:rPr>
              <a:t> une durée limitée définie en amont</a:t>
            </a:r>
          </a:p>
          <a:p>
            <a:pPr marL="342900" indent="-342900">
              <a:buFontTx/>
              <a:buChar char="-"/>
            </a:pPr>
            <a:r>
              <a:rPr lang="fr-FR" b="0" i="1" baseline="0" dirty="0" smtClean="0">
                <a:latin typeface="Arial" charset="0"/>
              </a:rPr>
              <a:t>Durée définie selon la finalité de chaque traitement</a:t>
            </a:r>
            <a:r>
              <a:rPr lang="mr-IN" b="0" i="1" baseline="0" dirty="0" smtClean="0">
                <a:latin typeface="Arial" charset="0"/>
              </a:rPr>
              <a:t>…</a:t>
            </a:r>
            <a:r>
              <a:rPr lang="fr-FR" b="0" i="1" baseline="0" dirty="0" smtClean="0">
                <a:latin typeface="Arial" charset="0"/>
              </a:rPr>
              <a:t>variable selon les objectifs poursuivis par l’utilisation des données personnelles.</a:t>
            </a:r>
          </a:p>
          <a:p>
            <a:r>
              <a:rPr lang="fr-FR" dirty="0">
                <a:latin typeface="Arial" charset="0"/>
              </a:rPr>
              <a:t>4- </a:t>
            </a:r>
            <a:r>
              <a:rPr lang="fr-FR" b="1" dirty="0">
                <a:latin typeface="Arial" charset="0"/>
              </a:rPr>
              <a:t>Obligation de sécurité et confidentialité:</a:t>
            </a:r>
          </a:p>
          <a:p>
            <a:r>
              <a:rPr lang="fr-FR" i="1" dirty="0">
                <a:latin typeface="Arial" charset="0"/>
              </a:rPr>
              <a:t>Le responsable du traitement est tenu de prendre toutes précautions utiles au regard de la nature des données et des risques présentés par le traitement, pour préserver la sécurité des données</a:t>
            </a:r>
            <a:r>
              <a:rPr lang="mr-IN" i="1" dirty="0">
                <a:latin typeface="Arial" charset="0"/>
              </a:rPr>
              <a:t>…</a:t>
            </a:r>
            <a:r>
              <a:rPr lang="fr-FR" i="1" dirty="0">
                <a:latin typeface="Arial" charset="0"/>
              </a:rPr>
              <a:t>.empêcher qu’elles soient déformées, endommagées ou que des tiers y aient accès</a:t>
            </a:r>
            <a:r>
              <a:rPr lang="mr-IN" i="1" dirty="0">
                <a:latin typeface="Arial" charset="0"/>
              </a:rPr>
              <a:t>…</a:t>
            </a:r>
            <a:r>
              <a:rPr lang="fr-FR" i="1" dirty="0">
                <a:latin typeface="Arial" charset="0"/>
              </a:rPr>
              <a:t>..INTEGRITE et C</a:t>
            </a:r>
            <a:r>
              <a:rPr lang="fr-FR" i="1" dirty="0" smtClean="0">
                <a:latin typeface="Arial" charset="0"/>
              </a:rPr>
              <a:t>ONFIDENTIALITE</a:t>
            </a:r>
            <a:endParaRPr lang="fr-FR" i="1" dirty="0">
              <a:latin typeface="Arial" charset="0"/>
            </a:endParaRPr>
          </a:p>
          <a:p>
            <a:r>
              <a:rPr lang="fr-FR" dirty="0">
                <a:latin typeface="Arial" charset="0"/>
              </a:rPr>
              <a:t>5- </a:t>
            </a:r>
            <a:r>
              <a:rPr lang="fr-FR" b="1" dirty="0">
                <a:latin typeface="Arial" charset="0"/>
              </a:rPr>
              <a:t>Respect du droit des personnes:</a:t>
            </a:r>
          </a:p>
          <a:p>
            <a:pPr marL="342900" indent="-342900">
              <a:buFontTx/>
              <a:buChar char="-"/>
            </a:pPr>
            <a:r>
              <a:rPr lang="fr-FR" i="1" dirty="0">
                <a:latin typeface="Arial" charset="0"/>
              </a:rPr>
              <a:t>Droit à l’information</a:t>
            </a:r>
          </a:p>
          <a:p>
            <a:pPr marL="342900" indent="-342900">
              <a:buFontTx/>
              <a:buChar char="-"/>
            </a:pPr>
            <a:r>
              <a:rPr lang="fr-FR" i="1" dirty="0">
                <a:latin typeface="Arial" charset="0"/>
              </a:rPr>
              <a:t>Droit d’opposition</a:t>
            </a:r>
          </a:p>
          <a:p>
            <a:pPr marL="342900" indent="-342900">
              <a:buFontTx/>
              <a:buChar char="-"/>
            </a:pPr>
            <a:r>
              <a:rPr lang="fr-FR" i="1" dirty="0">
                <a:latin typeface="Arial" charset="0"/>
              </a:rPr>
              <a:t>Droit d’accès et de rectification</a:t>
            </a:r>
            <a:r>
              <a:rPr lang="fr-FR" i="1" dirty="0" smtClean="0">
                <a:latin typeface="Arial" charset="0"/>
              </a:rPr>
              <a:t>.</a:t>
            </a:r>
            <a:endParaRPr lang="fr-FR" b="0" i="1" baseline="0" dirty="0" smtClean="0">
              <a:latin typeface="Arial" charset="0"/>
            </a:endParaRPr>
          </a:p>
        </p:txBody>
      </p:sp>
      <p:sp>
        <p:nvSpPr>
          <p:cNvPr id="3" name="ZoneTexte 2"/>
          <p:cNvSpPr txBox="1"/>
          <p:nvPr/>
        </p:nvSpPr>
        <p:spPr>
          <a:xfrm>
            <a:off x="109397" y="201794"/>
            <a:ext cx="2433366" cy="369332"/>
          </a:xfrm>
          <a:prstGeom prst="rect">
            <a:avLst/>
          </a:prstGeom>
          <a:solidFill>
            <a:schemeClr val="accent3">
              <a:lumMod val="40000"/>
              <a:lumOff val="60000"/>
            </a:schemeClr>
          </a:solidFill>
        </p:spPr>
        <p:txBody>
          <a:bodyPr wrap="none" rtlCol="0">
            <a:spAutoFit/>
          </a:bodyPr>
          <a:lstStyle/>
          <a:p>
            <a:r>
              <a:rPr lang="fr-FR" b="1" dirty="0" smtClean="0">
                <a:latin typeface="Arial"/>
                <a:cs typeface="Arial"/>
              </a:rPr>
              <a:t>LA LOI EN 5 POINTS</a:t>
            </a:r>
            <a:endParaRPr lang="fr-FR" b="1" dirty="0">
              <a:latin typeface="Arial"/>
              <a:cs typeface="Arial"/>
            </a:endParaRPr>
          </a:p>
        </p:txBody>
      </p:sp>
    </p:spTree>
    <p:extLst>
      <p:ext uri="{BB962C8B-B14F-4D97-AF65-F5344CB8AC3E}">
        <p14:creationId xmlns:p14="http://schemas.microsoft.com/office/powerpoint/2010/main" val="23656480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78043" y="629123"/>
            <a:ext cx="8652898" cy="6186310"/>
          </a:xfrm>
          <a:prstGeom prst="rect">
            <a:avLst/>
          </a:prstGeom>
          <a:solidFill>
            <a:srgbClr val="FFFFFF"/>
          </a:solidFill>
          <a:ln>
            <a:solidFill>
              <a:srgbClr val="000000"/>
            </a:solidFill>
          </a:ln>
        </p:spPr>
        <p:txBody>
          <a:bodyPr wrap="square" rtlCol="0">
            <a:spAutoFit/>
          </a:bodyPr>
          <a:lstStyle/>
          <a:p>
            <a:r>
              <a:rPr lang="fr-FR" b="1" dirty="0" smtClean="0">
                <a:latin typeface="Wingdings"/>
                <a:ea typeface="Wingdings"/>
                <a:cs typeface="Wingdings"/>
                <a:sym typeface="Wingdings"/>
              </a:rPr>
              <a:t></a:t>
            </a:r>
            <a:r>
              <a:rPr lang="fr-FR" b="1" dirty="0" smtClean="0">
                <a:latin typeface="Arial"/>
                <a:cs typeface="Arial"/>
              </a:rPr>
              <a:t>Simplification </a:t>
            </a:r>
            <a:r>
              <a:rPr lang="fr-FR" b="1" dirty="0">
                <a:latin typeface="Arial"/>
                <a:cs typeface="Arial"/>
              </a:rPr>
              <a:t>des démarches administratives auprès de la </a:t>
            </a:r>
            <a:r>
              <a:rPr lang="fr-FR" b="1" dirty="0" smtClean="0">
                <a:latin typeface="Arial"/>
                <a:cs typeface="Arial"/>
              </a:rPr>
              <a:t>CNIL </a:t>
            </a:r>
          </a:p>
          <a:p>
            <a:pPr marL="285750" indent="-285750">
              <a:buFont typeface="Arial"/>
              <a:buChar char="•"/>
            </a:pPr>
            <a:r>
              <a:rPr lang="fr-FR" dirty="0" smtClean="0">
                <a:latin typeface="Arial"/>
                <a:cs typeface="Arial"/>
              </a:rPr>
              <a:t>Tenue </a:t>
            </a:r>
            <a:r>
              <a:rPr lang="fr-FR" dirty="0">
                <a:latin typeface="Arial"/>
                <a:cs typeface="Arial"/>
              </a:rPr>
              <a:t>d’un registre,  </a:t>
            </a:r>
            <a:r>
              <a:rPr lang="fr-FR" dirty="0" smtClean="0">
                <a:latin typeface="Arial"/>
                <a:cs typeface="Arial"/>
              </a:rPr>
              <a:t>Mise à jour du registre</a:t>
            </a:r>
          </a:p>
          <a:p>
            <a:pPr marL="285750" indent="-285750">
              <a:buFont typeface="Arial"/>
              <a:buChar char="•"/>
            </a:pPr>
            <a:r>
              <a:rPr lang="fr-FR" dirty="0" smtClean="0">
                <a:latin typeface="Arial"/>
                <a:cs typeface="Arial"/>
              </a:rPr>
              <a:t>Consultation </a:t>
            </a:r>
            <a:r>
              <a:rPr lang="fr-FR" dirty="0">
                <a:latin typeface="Arial"/>
                <a:cs typeface="Arial"/>
              </a:rPr>
              <a:t>de la CNIL pour tout traitement qui présenterait un risque élevé </a:t>
            </a:r>
            <a:r>
              <a:rPr lang="mr-IN" dirty="0" smtClean="0">
                <a:latin typeface="Arial"/>
                <a:cs typeface="Arial"/>
              </a:rPr>
              <a:t>…</a:t>
            </a:r>
            <a:endParaRPr lang="fr-FR" dirty="0" smtClean="0">
              <a:latin typeface="Arial"/>
              <a:cs typeface="Arial"/>
            </a:endParaRPr>
          </a:p>
          <a:p>
            <a:pPr marL="285750" indent="-285750">
              <a:buFont typeface="Arial"/>
              <a:buChar char="•"/>
            </a:pPr>
            <a:r>
              <a:rPr lang="fr-FR" dirty="0">
                <a:latin typeface="Arial"/>
                <a:cs typeface="Arial"/>
              </a:rPr>
              <a:t>M</a:t>
            </a:r>
            <a:r>
              <a:rPr lang="fr-FR" dirty="0" smtClean="0">
                <a:latin typeface="Arial"/>
                <a:cs typeface="Arial"/>
              </a:rPr>
              <a:t>ais </a:t>
            </a:r>
            <a:r>
              <a:rPr lang="fr-FR" dirty="0">
                <a:latin typeface="Arial"/>
                <a:cs typeface="Arial"/>
              </a:rPr>
              <a:t>répondre à la loi dès la conception du traitement de données</a:t>
            </a:r>
            <a:r>
              <a:rPr lang="mr-IN" dirty="0" smtClean="0">
                <a:latin typeface="Arial"/>
                <a:cs typeface="Arial"/>
              </a:rPr>
              <a:t>…</a:t>
            </a:r>
            <a:endParaRPr lang="fr-FR" dirty="0" smtClean="0">
              <a:latin typeface="Arial"/>
              <a:cs typeface="Arial"/>
            </a:endParaRPr>
          </a:p>
          <a:p>
            <a:pPr marL="285750" indent="-285750">
              <a:buFont typeface="Arial"/>
              <a:buChar char="•"/>
            </a:pPr>
            <a:endParaRPr lang="fr-FR" dirty="0">
              <a:latin typeface="Arial"/>
              <a:cs typeface="Arial"/>
            </a:endParaRPr>
          </a:p>
          <a:p>
            <a:r>
              <a:rPr lang="fr-FR" b="1" dirty="0">
                <a:latin typeface="Wingdings"/>
                <a:ea typeface="Wingdings"/>
                <a:cs typeface="Wingdings"/>
                <a:sym typeface="Wingdings"/>
              </a:rPr>
              <a:t></a:t>
            </a:r>
            <a:r>
              <a:rPr lang="fr-FR" b="1" dirty="0" smtClean="0">
                <a:latin typeface="Arial"/>
                <a:cs typeface="Arial"/>
              </a:rPr>
              <a:t>Obligation </a:t>
            </a:r>
            <a:r>
              <a:rPr lang="fr-FR" b="1" dirty="0">
                <a:latin typeface="Arial"/>
                <a:cs typeface="Arial"/>
              </a:rPr>
              <a:t>de sécurité des données </a:t>
            </a:r>
            <a:r>
              <a:rPr lang="fr-FR" b="1" dirty="0" smtClean="0">
                <a:latin typeface="Arial"/>
                <a:cs typeface="Arial"/>
              </a:rPr>
              <a:t>- </a:t>
            </a:r>
            <a:r>
              <a:rPr lang="fr-FR" dirty="0" smtClean="0">
                <a:latin typeface="Arial"/>
                <a:cs typeface="Arial"/>
              </a:rPr>
              <a:t>Homologation </a:t>
            </a:r>
            <a:r>
              <a:rPr lang="fr-FR" dirty="0">
                <a:latin typeface="Arial"/>
                <a:cs typeface="Arial"/>
              </a:rPr>
              <a:t>de la sécurité du </a:t>
            </a:r>
            <a:r>
              <a:rPr lang="fr-FR" dirty="0" smtClean="0">
                <a:latin typeface="Arial"/>
                <a:cs typeface="Arial"/>
              </a:rPr>
              <a:t>SI</a:t>
            </a:r>
          </a:p>
          <a:p>
            <a:endParaRPr lang="fr-FR" b="1" dirty="0">
              <a:latin typeface="Arial"/>
              <a:cs typeface="Arial"/>
            </a:endParaRPr>
          </a:p>
          <a:p>
            <a:r>
              <a:rPr lang="fr-FR" b="1" dirty="0">
                <a:latin typeface="Wingdings"/>
                <a:ea typeface="Wingdings"/>
                <a:cs typeface="Wingdings"/>
                <a:sym typeface="Wingdings"/>
              </a:rPr>
              <a:t></a:t>
            </a:r>
            <a:r>
              <a:rPr lang="fr-FR" b="1" dirty="0" smtClean="0">
                <a:latin typeface="Arial"/>
                <a:cs typeface="Arial"/>
              </a:rPr>
              <a:t>Obligation </a:t>
            </a:r>
            <a:r>
              <a:rPr lang="fr-FR" b="1" dirty="0">
                <a:latin typeface="Arial"/>
                <a:cs typeface="Arial"/>
              </a:rPr>
              <a:t>de démontrer l’application du règlement</a:t>
            </a:r>
          </a:p>
          <a:p>
            <a:r>
              <a:rPr lang="fr-FR" dirty="0">
                <a:latin typeface="Arial"/>
                <a:cs typeface="Arial"/>
              </a:rPr>
              <a:t>	</a:t>
            </a:r>
            <a:r>
              <a:rPr lang="fr-FR" dirty="0" smtClean="0">
                <a:latin typeface="Arial"/>
                <a:cs typeface="Arial"/>
              </a:rPr>
              <a:t>Conserver </a:t>
            </a:r>
            <a:r>
              <a:rPr lang="fr-FR" dirty="0">
                <a:latin typeface="Arial"/>
                <a:cs typeface="Arial"/>
              </a:rPr>
              <a:t>toutes les preuves permettant de démontrer le respect du 	règlement ( Droits de personnes, Gestion des risques, traitement des 	incidents …</a:t>
            </a:r>
            <a:r>
              <a:rPr lang="fr-FR" dirty="0" smtClean="0">
                <a:latin typeface="Arial"/>
                <a:cs typeface="Arial"/>
              </a:rPr>
              <a:t>)</a:t>
            </a:r>
          </a:p>
          <a:p>
            <a:endParaRPr lang="fr-FR" dirty="0">
              <a:latin typeface="Arial"/>
              <a:cs typeface="Arial"/>
            </a:endParaRPr>
          </a:p>
          <a:p>
            <a:r>
              <a:rPr lang="fr-FR" b="1" dirty="0">
                <a:latin typeface="Wingdings"/>
                <a:ea typeface="Wingdings"/>
                <a:cs typeface="Wingdings"/>
                <a:sym typeface="Wingdings"/>
              </a:rPr>
              <a:t></a:t>
            </a:r>
            <a:r>
              <a:rPr lang="fr-FR" b="1" dirty="0" smtClean="0">
                <a:latin typeface="Arial"/>
                <a:cs typeface="Arial"/>
              </a:rPr>
              <a:t>Responsabilité </a:t>
            </a:r>
            <a:r>
              <a:rPr lang="fr-FR" b="1" dirty="0">
                <a:latin typeface="Arial"/>
                <a:cs typeface="Arial"/>
              </a:rPr>
              <a:t>accrue des sous traitants </a:t>
            </a:r>
          </a:p>
          <a:p>
            <a:endParaRPr lang="fr-FR" dirty="0">
              <a:latin typeface="Arial"/>
              <a:cs typeface="Arial"/>
            </a:endParaRPr>
          </a:p>
          <a:p>
            <a:r>
              <a:rPr lang="fr-FR" b="1" dirty="0">
                <a:latin typeface="Wingdings"/>
                <a:ea typeface="Wingdings"/>
                <a:cs typeface="Wingdings"/>
                <a:sym typeface="Wingdings"/>
              </a:rPr>
              <a:t></a:t>
            </a:r>
            <a:r>
              <a:rPr lang="fr-FR" b="1" dirty="0" smtClean="0">
                <a:latin typeface="Arial"/>
                <a:cs typeface="Arial"/>
              </a:rPr>
              <a:t>Désignation </a:t>
            </a:r>
            <a:r>
              <a:rPr lang="fr-FR" b="1" dirty="0">
                <a:latin typeface="Arial"/>
                <a:cs typeface="Arial"/>
              </a:rPr>
              <a:t>d’un Délégué à la Protection des Données (DPO) </a:t>
            </a:r>
            <a:r>
              <a:rPr lang="fr-FR" b="1" dirty="0" smtClean="0">
                <a:latin typeface="Arial"/>
                <a:cs typeface="Arial"/>
              </a:rPr>
              <a:t>depuis </a:t>
            </a:r>
            <a:r>
              <a:rPr lang="fr-FR" b="1" dirty="0">
                <a:latin typeface="Arial"/>
                <a:cs typeface="Arial"/>
              </a:rPr>
              <a:t>le 25 mai 2018.</a:t>
            </a:r>
          </a:p>
          <a:p>
            <a:endParaRPr lang="fr-FR" dirty="0" smtClean="0">
              <a:latin typeface="Arial"/>
              <a:cs typeface="Arial"/>
            </a:endParaRPr>
          </a:p>
          <a:p>
            <a:r>
              <a:rPr lang="fr-FR" b="1" dirty="0">
                <a:latin typeface="Wingdings"/>
                <a:ea typeface="Wingdings"/>
                <a:cs typeface="Wingdings"/>
                <a:sym typeface="Wingdings"/>
              </a:rPr>
              <a:t></a:t>
            </a:r>
            <a:r>
              <a:rPr lang="fr-FR" b="1" dirty="0" smtClean="0">
                <a:latin typeface="Arial"/>
                <a:cs typeface="Arial"/>
              </a:rPr>
              <a:t>Révision des </a:t>
            </a:r>
            <a:r>
              <a:rPr lang="fr-FR" b="1" dirty="0">
                <a:latin typeface="Arial"/>
                <a:cs typeface="Arial"/>
              </a:rPr>
              <a:t>mentions légales sur les documents </a:t>
            </a:r>
            <a:r>
              <a:rPr lang="fr-FR" b="1" dirty="0" smtClean="0">
                <a:latin typeface="Arial"/>
                <a:cs typeface="Arial"/>
              </a:rPr>
              <a:t>(</a:t>
            </a:r>
            <a:r>
              <a:rPr lang="fr-FR" b="1" dirty="0">
                <a:latin typeface="Arial"/>
                <a:cs typeface="Arial"/>
              </a:rPr>
              <a:t>chartes, livret d’accueil</a:t>
            </a:r>
            <a:r>
              <a:rPr lang="mr-IN" b="1" dirty="0">
                <a:latin typeface="Arial"/>
                <a:cs typeface="Arial"/>
              </a:rPr>
              <a:t>…</a:t>
            </a:r>
            <a:r>
              <a:rPr lang="fr-FR" b="1" dirty="0">
                <a:latin typeface="Arial"/>
                <a:cs typeface="Arial"/>
              </a:rPr>
              <a:t>.</a:t>
            </a:r>
            <a:r>
              <a:rPr lang="fr-FR" b="1" dirty="0" smtClean="0">
                <a:latin typeface="Arial"/>
                <a:cs typeface="Arial"/>
              </a:rPr>
              <a:t>)</a:t>
            </a:r>
          </a:p>
          <a:p>
            <a:endParaRPr lang="fr-FR" b="1" dirty="0" smtClean="0">
              <a:latin typeface="Arial"/>
              <a:cs typeface="Arial"/>
            </a:endParaRPr>
          </a:p>
          <a:p>
            <a:r>
              <a:rPr lang="fr-FR" b="1" dirty="0" smtClean="0">
                <a:latin typeface="Wingdings"/>
                <a:ea typeface="Wingdings"/>
                <a:cs typeface="Wingdings"/>
                <a:sym typeface="Wingdings"/>
              </a:rPr>
              <a:t></a:t>
            </a:r>
            <a:r>
              <a:rPr lang="fr-FR" b="1" dirty="0" smtClean="0">
                <a:latin typeface="Arial"/>
                <a:cs typeface="Arial"/>
              </a:rPr>
              <a:t>Ne collecter que l’indispensable et faire une analyse d’impact avant mise en œuvre du traitement</a:t>
            </a:r>
            <a:endParaRPr lang="fr-FR" dirty="0">
              <a:latin typeface="Arial"/>
              <a:cs typeface="Arial"/>
            </a:endParaRPr>
          </a:p>
        </p:txBody>
      </p:sp>
      <p:sp>
        <p:nvSpPr>
          <p:cNvPr id="4" name="ZoneTexte 3"/>
          <p:cNvSpPr txBox="1"/>
          <p:nvPr/>
        </p:nvSpPr>
        <p:spPr>
          <a:xfrm>
            <a:off x="178043" y="201794"/>
            <a:ext cx="184666" cy="369332"/>
          </a:xfrm>
          <a:prstGeom prst="rect">
            <a:avLst/>
          </a:prstGeom>
          <a:solidFill>
            <a:schemeClr val="accent3">
              <a:lumMod val="40000"/>
              <a:lumOff val="60000"/>
            </a:schemeClr>
          </a:solidFill>
        </p:spPr>
        <p:txBody>
          <a:bodyPr wrap="none" rtlCol="0">
            <a:spAutoFit/>
          </a:bodyPr>
          <a:lstStyle/>
          <a:p>
            <a:endParaRPr lang="fr-FR" b="1" dirty="0">
              <a:latin typeface="Arial"/>
              <a:cs typeface="Arial"/>
            </a:endParaRPr>
          </a:p>
        </p:txBody>
      </p:sp>
      <p:sp>
        <p:nvSpPr>
          <p:cNvPr id="5" name="ZoneTexte 4"/>
          <p:cNvSpPr txBox="1"/>
          <p:nvPr/>
        </p:nvSpPr>
        <p:spPr>
          <a:xfrm>
            <a:off x="178043" y="201794"/>
            <a:ext cx="2608744" cy="369332"/>
          </a:xfrm>
          <a:prstGeom prst="rect">
            <a:avLst/>
          </a:prstGeom>
          <a:solidFill>
            <a:schemeClr val="accent3">
              <a:lumMod val="40000"/>
              <a:lumOff val="60000"/>
            </a:schemeClr>
          </a:solidFill>
        </p:spPr>
        <p:txBody>
          <a:bodyPr wrap="none" rtlCol="0">
            <a:spAutoFit/>
          </a:bodyPr>
          <a:lstStyle/>
          <a:p>
            <a:r>
              <a:rPr lang="fr-FR" b="1" dirty="0" smtClean="0">
                <a:latin typeface="Arial"/>
                <a:cs typeface="Arial"/>
              </a:rPr>
              <a:t>NOUVELLES REGLES</a:t>
            </a:r>
            <a:endParaRPr lang="fr-FR" b="1" dirty="0">
              <a:latin typeface="Arial"/>
              <a:cs typeface="Arial"/>
            </a:endParaRPr>
          </a:p>
        </p:txBody>
      </p:sp>
    </p:spTree>
    <p:extLst>
      <p:ext uri="{BB962C8B-B14F-4D97-AF65-F5344CB8AC3E}">
        <p14:creationId xmlns:p14="http://schemas.microsoft.com/office/powerpoint/2010/main" val="13660814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r 3"/>
          <p:cNvGrpSpPr/>
          <p:nvPr/>
        </p:nvGrpSpPr>
        <p:grpSpPr>
          <a:xfrm>
            <a:off x="0" y="233052"/>
            <a:ext cx="9144000" cy="6150229"/>
            <a:chOff x="0" y="233052"/>
            <a:chExt cx="9144000" cy="6150229"/>
          </a:xfrm>
        </p:grpSpPr>
        <p:pic>
          <p:nvPicPr>
            <p:cNvPr id="2" name="Image 1" descr="Capture d’écran 2019-09-19 à 10.44.28.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308600"/>
              <a:ext cx="9144000" cy="5074681"/>
            </a:xfrm>
            <a:prstGeom prst="rect">
              <a:avLst/>
            </a:prstGeom>
          </p:spPr>
        </p:pic>
        <p:sp>
          <p:nvSpPr>
            <p:cNvPr id="3" name="ZoneTexte 2"/>
            <p:cNvSpPr txBox="1"/>
            <p:nvPr/>
          </p:nvSpPr>
          <p:spPr>
            <a:xfrm>
              <a:off x="263136" y="233052"/>
              <a:ext cx="4801765" cy="3416320"/>
            </a:xfrm>
            <a:prstGeom prst="rect">
              <a:avLst/>
            </a:prstGeom>
            <a:solidFill>
              <a:srgbClr val="F3EFE8"/>
            </a:solidFill>
          </p:spPr>
          <p:txBody>
            <a:bodyPr wrap="none" rtlCol="0">
              <a:spAutoFit/>
            </a:bodyPr>
            <a:lstStyle/>
            <a:p>
              <a:r>
                <a:rPr lang="fr-FR" sz="7200" b="1" dirty="0" smtClean="0">
                  <a:latin typeface="Arial"/>
                  <a:cs typeface="Arial"/>
                </a:rPr>
                <a:t>RISQUES</a:t>
              </a:r>
            </a:p>
            <a:p>
              <a:r>
                <a:rPr lang="fr-FR" sz="7200" b="1" dirty="0" smtClean="0">
                  <a:latin typeface="Arial"/>
                  <a:cs typeface="Arial"/>
                </a:rPr>
                <a:t>IMPACTS</a:t>
              </a:r>
            </a:p>
            <a:p>
              <a:r>
                <a:rPr lang="fr-FR" sz="7200" b="1" dirty="0" smtClean="0">
                  <a:latin typeface="Arial"/>
                  <a:cs typeface="Arial"/>
                </a:rPr>
                <a:t>MENACES</a:t>
              </a:r>
              <a:endParaRPr lang="fr-FR" sz="7200" b="1" dirty="0">
                <a:latin typeface="Arial"/>
                <a:cs typeface="Arial"/>
              </a:endParaRPr>
            </a:p>
          </p:txBody>
        </p:sp>
      </p:grpSp>
    </p:spTree>
    <p:extLst>
      <p:ext uri="{BB962C8B-B14F-4D97-AF65-F5344CB8AC3E}">
        <p14:creationId xmlns:p14="http://schemas.microsoft.com/office/powerpoint/2010/main" val="33855721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èche vers la droite 2"/>
          <p:cNvSpPr/>
          <p:nvPr/>
        </p:nvSpPr>
        <p:spPr>
          <a:xfrm>
            <a:off x="356086" y="5852002"/>
            <a:ext cx="1614258" cy="569769"/>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ZoneTexte 3"/>
          <p:cNvSpPr txBox="1"/>
          <p:nvPr/>
        </p:nvSpPr>
        <p:spPr>
          <a:xfrm>
            <a:off x="2385778" y="5987826"/>
            <a:ext cx="6392119" cy="369332"/>
          </a:xfrm>
          <a:prstGeom prst="rect">
            <a:avLst/>
          </a:prstGeom>
          <a:solidFill>
            <a:srgbClr val="FFFF00"/>
          </a:solidFill>
        </p:spPr>
        <p:txBody>
          <a:bodyPr wrap="none" rtlCol="0">
            <a:spAutoFit/>
          </a:bodyPr>
          <a:lstStyle/>
          <a:p>
            <a:r>
              <a:rPr lang="fr-FR" b="1" dirty="0" smtClean="0">
                <a:latin typeface="Arial"/>
                <a:cs typeface="Arial"/>
              </a:rPr>
              <a:t>LES FICHIERS NOMADES ET LES PC NON VEROUILLES</a:t>
            </a:r>
            <a:endParaRPr lang="fr-FR" b="1" dirty="0">
              <a:latin typeface="Arial"/>
              <a:cs typeface="Arial"/>
            </a:endParaRPr>
          </a:p>
        </p:txBody>
      </p:sp>
      <p:sp>
        <p:nvSpPr>
          <p:cNvPr id="5" name="Rectangle 4"/>
          <p:cNvSpPr/>
          <p:nvPr/>
        </p:nvSpPr>
        <p:spPr>
          <a:xfrm>
            <a:off x="2894505" y="3311896"/>
            <a:ext cx="3146200" cy="2540106"/>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smtClean="0">
                <a:latin typeface="Arial"/>
                <a:cs typeface="Arial"/>
              </a:rPr>
              <a:t>ACCES ILLEGITIMES AUX DONNEES</a:t>
            </a:r>
            <a:endParaRPr lang="fr-FR" sz="2000" b="1" dirty="0">
              <a:latin typeface="Arial"/>
              <a:cs typeface="Arial"/>
            </a:endParaRPr>
          </a:p>
        </p:txBody>
      </p:sp>
      <p:sp>
        <p:nvSpPr>
          <p:cNvPr id="6" name="Rectangle 5"/>
          <p:cNvSpPr/>
          <p:nvPr/>
        </p:nvSpPr>
        <p:spPr>
          <a:xfrm>
            <a:off x="356086" y="594598"/>
            <a:ext cx="3146200" cy="2540106"/>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smtClean="0">
                <a:latin typeface="Arial"/>
                <a:cs typeface="Arial"/>
              </a:rPr>
              <a:t>MODIFICATIONS NON DESIREES DES DONNEES</a:t>
            </a:r>
            <a:endParaRPr lang="fr-FR" sz="2000" b="1" dirty="0">
              <a:latin typeface="Arial"/>
              <a:cs typeface="Arial"/>
            </a:endParaRPr>
          </a:p>
        </p:txBody>
      </p:sp>
      <p:sp>
        <p:nvSpPr>
          <p:cNvPr id="7" name="Rectangle 6"/>
          <p:cNvSpPr/>
          <p:nvPr/>
        </p:nvSpPr>
        <p:spPr>
          <a:xfrm>
            <a:off x="5711784" y="594598"/>
            <a:ext cx="3146200" cy="2540106"/>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smtClean="0">
                <a:latin typeface="Arial"/>
                <a:cs typeface="Arial"/>
              </a:rPr>
              <a:t>DISPARITION DES DONNEES</a:t>
            </a:r>
            <a:endParaRPr lang="fr-FR" sz="2000" b="1" dirty="0">
              <a:latin typeface="Arial"/>
              <a:cs typeface="Arial"/>
            </a:endParaRPr>
          </a:p>
        </p:txBody>
      </p:sp>
      <p:sp>
        <p:nvSpPr>
          <p:cNvPr id="9" name="ZoneTexte 8"/>
          <p:cNvSpPr txBox="1"/>
          <p:nvPr/>
        </p:nvSpPr>
        <p:spPr>
          <a:xfrm>
            <a:off x="5159767" y="4970974"/>
            <a:ext cx="3786879" cy="646331"/>
          </a:xfrm>
          <a:prstGeom prst="rect">
            <a:avLst/>
          </a:prstGeom>
          <a:solidFill>
            <a:schemeClr val="bg1"/>
          </a:solidFill>
          <a:ln>
            <a:solidFill>
              <a:srgbClr val="0000FF"/>
            </a:solidFill>
          </a:ln>
        </p:spPr>
        <p:txBody>
          <a:bodyPr wrap="square" rtlCol="0">
            <a:spAutoFit/>
          </a:bodyPr>
          <a:lstStyle/>
          <a:p>
            <a:r>
              <a:rPr lang="fr-FR" dirty="0" smtClean="0">
                <a:latin typeface="Arial"/>
                <a:cs typeface="Arial"/>
              </a:rPr>
              <a:t>Observation d’un écran à l’insu de son utilisateur (train, Hacker</a:t>
            </a:r>
            <a:r>
              <a:rPr lang="mr-IN" dirty="0" smtClean="0">
                <a:latin typeface="Arial"/>
                <a:cs typeface="Arial"/>
              </a:rPr>
              <a:t>…</a:t>
            </a:r>
            <a:r>
              <a:rPr lang="fr-FR" dirty="0" smtClean="0">
                <a:latin typeface="Arial"/>
                <a:cs typeface="Arial"/>
              </a:rPr>
              <a:t>)</a:t>
            </a:r>
            <a:endParaRPr lang="fr-FR" dirty="0">
              <a:latin typeface="Arial"/>
              <a:cs typeface="Arial"/>
            </a:endParaRPr>
          </a:p>
        </p:txBody>
      </p:sp>
      <p:sp>
        <p:nvSpPr>
          <p:cNvPr id="10" name="ZoneTexte 9"/>
          <p:cNvSpPr txBox="1"/>
          <p:nvPr/>
        </p:nvSpPr>
        <p:spPr>
          <a:xfrm>
            <a:off x="1224159" y="2503469"/>
            <a:ext cx="3340692" cy="646331"/>
          </a:xfrm>
          <a:prstGeom prst="rect">
            <a:avLst/>
          </a:prstGeom>
          <a:solidFill>
            <a:srgbClr val="FFFFFF"/>
          </a:solidFill>
          <a:ln>
            <a:solidFill>
              <a:srgbClr val="0000FF"/>
            </a:solidFill>
          </a:ln>
        </p:spPr>
        <p:txBody>
          <a:bodyPr wrap="square" rtlCol="0">
            <a:spAutoFit/>
          </a:bodyPr>
          <a:lstStyle/>
          <a:p>
            <a:r>
              <a:rPr lang="fr-FR" dirty="0" smtClean="0">
                <a:solidFill>
                  <a:srgbClr val="000000"/>
                </a:solidFill>
                <a:latin typeface="Arial"/>
                <a:cs typeface="Arial"/>
              </a:rPr>
              <a:t>Modification de données dans un fichier Excel</a:t>
            </a:r>
            <a:endParaRPr lang="fr-FR" dirty="0">
              <a:solidFill>
                <a:srgbClr val="000000"/>
              </a:solidFill>
              <a:latin typeface="Arial"/>
              <a:cs typeface="Arial"/>
            </a:endParaRPr>
          </a:p>
        </p:txBody>
      </p:sp>
      <p:sp>
        <p:nvSpPr>
          <p:cNvPr id="11" name="ZoneTexte 10"/>
          <p:cNvSpPr txBox="1"/>
          <p:nvPr/>
        </p:nvSpPr>
        <p:spPr>
          <a:xfrm>
            <a:off x="5620252" y="2795564"/>
            <a:ext cx="3340692" cy="646331"/>
          </a:xfrm>
          <a:prstGeom prst="rect">
            <a:avLst/>
          </a:prstGeom>
          <a:solidFill>
            <a:srgbClr val="FFFFFF"/>
          </a:solidFill>
          <a:ln>
            <a:solidFill>
              <a:srgbClr val="0000FF"/>
            </a:solidFill>
          </a:ln>
        </p:spPr>
        <p:txBody>
          <a:bodyPr wrap="square" rtlCol="0">
            <a:spAutoFit/>
          </a:bodyPr>
          <a:lstStyle/>
          <a:p>
            <a:r>
              <a:rPr lang="fr-FR" dirty="0" smtClean="0">
                <a:solidFill>
                  <a:srgbClr val="000000"/>
                </a:solidFill>
                <a:latin typeface="Arial"/>
                <a:cs typeface="Arial"/>
              </a:rPr>
              <a:t>Attaque informatique, absence de sauvegarde..</a:t>
            </a:r>
            <a:endParaRPr lang="fr-FR" dirty="0">
              <a:solidFill>
                <a:srgbClr val="000000"/>
              </a:solidFill>
              <a:latin typeface="Arial"/>
              <a:cs typeface="Arial"/>
            </a:endParaRPr>
          </a:p>
        </p:txBody>
      </p:sp>
    </p:spTree>
    <p:extLst>
      <p:ext uri="{BB962C8B-B14F-4D97-AF65-F5344CB8AC3E}">
        <p14:creationId xmlns:p14="http://schemas.microsoft.com/office/powerpoint/2010/main" val="17807356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r 13"/>
          <p:cNvGrpSpPr/>
          <p:nvPr/>
        </p:nvGrpSpPr>
        <p:grpSpPr>
          <a:xfrm>
            <a:off x="178043" y="201794"/>
            <a:ext cx="8452976" cy="6065354"/>
            <a:chOff x="178043" y="201794"/>
            <a:chExt cx="8452976" cy="6065354"/>
          </a:xfrm>
        </p:grpSpPr>
        <p:sp>
          <p:nvSpPr>
            <p:cNvPr id="13" name="Rectangle 12"/>
            <p:cNvSpPr/>
            <p:nvPr/>
          </p:nvSpPr>
          <p:spPr>
            <a:xfrm>
              <a:off x="576185" y="1316924"/>
              <a:ext cx="8054834" cy="4950224"/>
            </a:xfrm>
            <a:prstGeom prst="rect">
              <a:avLst/>
            </a:prstGeom>
            <a:solidFill>
              <a:srgbClr val="FFFF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ZoneTexte 2"/>
            <p:cNvSpPr txBox="1"/>
            <p:nvPr/>
          </p:nvSpPr>
          <p:spPr>
            <a:xfrm>
              <a:off x="178043" y="201794"/>
              <a:ext cx="5156805" cy="369332"/>
            </a:xfrm>
            <a:prstGeom prst="rect">
              <a:avLst/>
            </a:prstGeom>
            <a:solidFill>
              <a:schemeClr val="accent3">
                <a:lumMod val="40000"/>
                <a:lumOff val="60000"/>
              </a:schemeClr>
            </a:solidFill>
          </p:spPr>
          <p:txBody>
            <a:bodyPr wrap="none" rtlCol="0">
              <a:spAutoFit/>
            </a:bodyPr>
            <a:lstStyle/>
            <a:p>
              <a:r>
                <a:rPr lang="fr-FR" b="1" dirty="0" smtClean="0">
                  <a:latin typeface="Arial"/>
                  <a:cs typeface="Arial"/>
                </a:rPr>
                <a:t>GESTION DES RISQUES ET CARTOGRAPHIE</a:t>
              </a:r>
              <a:endParaRPr lang="fr-FR" b="1" dirty="0">
                <a:latin typeface="Arial"/>
                <a:cs typeface="Arial"/>
              </a:endParaRPr>
            </a:p>
          </p:txBody>
        </p:sp>
        <p:grpSp>
          <p:nvGrpSpPr>
            <p:cNvPr id="8" name="Grouper 7"/>
            <p:cNvGrpSpPr/>
            <p:nvPr/>
          </p:nvGrpSpPr>
          <p:grpSpPr>
            <a:xfrm>
              <a:off x="903817" y="2231174"/>
              <a:ext cx="674572" cy="3214703"/>
              <a:chOff x="903817" y="2231174"/>
              <a:chExt cx="674572" cy="3214703"/>
            </a:xfrm>
          </p:grpSpPr>
          <p:sp>
            <p:nvSpPr>
              <p:cNvPr id="4" name="Rectangle 3"/>
              <p:cNvSpPr/>
              <p:nvPr/>
            </p:nvSpPr>
            <p:spPr>
              <a:xfrm>
                <a:off x="903817" y="2231174"/>
                <a:ext cx="663562" cy="59498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Rectangle 4"/>
              <p:cNvSpPr/>
              <p:nvPr/>
            </p:nvSpPr>
            <p:spPr>
              <a:xfrm>
                <a:off x="907487" y="3104415"/>
                <a:ext cx="663562" cy="59498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Rectangle 5"/>
              <p:cNvSpPr/>
              <p:nvPr/>
            </p:nvSpPr>
            <p:spPr>
              <a:xfrm>
                <a:off x="911157" y="3977656"/>
                <a:ext cx="663562" cy="594980"/>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Rectangle 6"/>
              <p:cNvSpPr/>
              <p:nvPr/>
            </p:nvSpPr>
            <p:spPr>
              <a:xfrm>
                <a:off x="914827" y="4850897"/>
                <a:ext cx="663562" cy="59498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9" name="ZoneTexte 8"/>
            <p:cNvSpPr txBox="1"/>
            <p:nvPr/>
          </p:nvSpPr>
          <p:spPr>
            <a:xfrm>
              <a:off x="1807636" y="2343998"/>
              <a:ext cx="6427235" cy="400110"/>
            </a:xfrm>
            <a:prstGeom prst="rect">
              <a:avLst/>
            </a:prstGeom>
            <a:solidFill>
              <a:schemeClr val="bg1"/>
            </a:solidFill>
          </p:spPr>
          <p:txBody>
            <a:bodyPr wrap="none" rtlCol="0">
              <a:spAutoFit/>
            </a:bodyPr>
            <a:lstStyle/>
            <a:p>
              <a:r>
                <a:rPr lang="fr-FR" sz="2000" b="1" dirty="0" smtClean="0">
                  <a:latin typeface="Arial"/>
                  <a:cs typeface="Arial"/>
                </a:rPr>
                <a:t>NEGLIGEABLE</a:t>
              </a:r>
              <a:r>
                <a:rPr lang="mr-IN" sz="2000" b="1" dirty="0" smtClean="0">
                  <a:latin typeface="Arial"/>
                  <a:cs typeface="Arial"/>
                </a:rPr>
                <a:t>……</a:t>
              </a:r>
              <a:r>
                <a:rPr lang="fr-FR" sz="2000" b="1" dirty="0" smtClean="0">
                  <a:latin typeface="Arial"/>
                  <a:cs typeface="Arial"/>
                </a:rPr>
                <a:t>..Désagréments, perte de temps</a:t>
              </a:r>
              <a:endParaRPr lang="fr-FR" sz="2000" b="1" dirty="0">
                <a:latin typeface="Arial"/>
                <a:cs typeface="Arial"/>
              </a:endParaRPr>
            </a:p>
          </p:txBody>
        </p:sp>
        <p:sp>
          <p:nvSpPr>
            <p:cNvPr id="10" name="ZoneTexte 9"/>
            <p:cNvSpPr txBox="1"/>
            <p:nvPr/>
          </p:nvSpPr>
          <p:spPr>
            <a:xfrm>
              <a:off x="1807636" y="3184509"/>
              <a:ext cx="6427235" cy="400110"/>
            </a:xfrm>
            <a:prstGeom prst="rect">
              <a:avLst/>
            </a:prstGeom>
            <a:solidFill>
              <a:schemeClr val="bg1"/>
            </a:solidFill>
          </p:spPr>
          <p:txBody>
            <a:bodyPr wrap="square" rtlCol="0">
              <a:spAutoFit/>
            </a:bodyPr>
            <a:lstStyle/>
            <a:p>
              <a:r>
                <a:rPr lang="fr-FR" sz="2000" b="1" dirty="0" smtClean="0">
                  <a:latin typeface="Arial"/>
                  <a:cs typeface="Arial"/>
                </a:rPr>
                <a:t>LIMITE</a:t>
              </a:r>
              <a:r>
                <a:rPr lang="mr-IN" sz="2000" b="1" dirty="0" smtClean="0">
                  <a:latin typeface="Arial"/>
                  <a:cs typeface="Arial"/>
                </a:rPr>
                <a:t>……</a:t>
              </a:r>
              <a:r>
                <a:rPr lang="fr-FR" sz="2000" b="1" dirty="0" smtClean="0">
                  <a:latin typeface="Arial"/>
                  <a:cs typeface="Arial"/>
                </a:rPr>
                <a:t>..Désagrément significatif surmontable</a:t>
              </a:r>
              <a:endParaRPr lang="fr-FR" sz="2000" b="1" dirty="0">
                <a:latin typeface="Arial"/>
                <a:cs typeface="Arial"/>
              </a:endParaRPr>
            </a:p>
          </p:txBody>
        </p:sp>
        <p:sp>
          <p:nvSpPr>
            <p:cNvPr id="11" name="ZoneTexte 10"/>
            <p:cNvSpPr txBox="1"/>
            <p:nvPr/>
          </p:nvSpPr>
          <p:spPr>
            <a:xfrm>
              <a:off x="1807636" y="4059346"/>
              <a:ext cx="6427235" cy="707886"/>
            </a:xfrm>
            <a:prstGeom prst="rect">
              <a:avLst/>
            </a:prstGeom>
            <a:solidFill>
              <a:schemeClr val="bg1"/>
            </a:solidFill>
          </p:spPr>
          <p:txBody>
            <a:bodyPr wrap="square" rtlCol="0">
              <a:spAutoFit/>
            </a:bodyPr>
            <a:lstStyle/>
            <a:p>
              <a:r>
                <a:rPr lang="fr-FR" sz="2000" b="1" dirty="0" smtClean="0">
                  <a:latin typeface="Arial"/>
                  <a:cs typeface="Arial"/>
                </a:rPr>
                <a:t>IMPORTANT</a:t>
              </a:r>
              <a:r>
                <a:rPr lang="mr-IN" sz="2000" b="1" dirty="0" smtClean="0">
                  <a:latin typeface="Arial"/>
                  <a:cs typeface="Arial"/>
                </a:rPr>
                <a:t>………</a:t>
              </a:r>
              <a:r>
                <a:rPr lang="fr-FR" sz="2000" b="1" dirty="0" smtClean="0">
                  <a:latin typeface="Arial"/>
                  <a:cs typeface="Arial"/>
                </a:rPr>
                <a:t>..Conséquences significatives 			avec désagrément réel</a:t>
              </a:r>
              <a:endParaRPr lang="fr-FR" sz="2000" b="1" dirty="0">
                <a:latin typeface="Arial"/>
                <a:cs typeface="Arial"/>
              </a:endParaRPr>
            </a:p>
          </p:txBody>
        </p:sp>
        <p:sp>
          <p:nvSpPr>
            <p:cNvPr id="12" name="ZoneTexte 11"/>
            <p:cNvSpPr txBox="1"/>
            <p:nvPr/>
          </p:nvSpPr>
          <p:spPr>
            <a:xfrm>
              <a:off x="1807636" y="4934183"/>
              <a:ext cx="6427235" cy="707886"/>
            </a:xfrm>
            <a:prstGeom prst="rect">
              <a:avLst/>
            </a:prstGeom>
            <a:solidFill>
              <a:schemeClr val="bg1"/>
            </a:solidFill>
          </p:spPr>
          <p:txBody>
            <a:bodyPr wrap="square" rtlCol="0">
              <a:spAutoFit/>
            </a:bodyPr>
            <a:lstStyle/>
            <a:p>
              <a:r>
                <a:rPr lang="fr-FR" sz="2000" b="1" dirty="0" smtClean="0">
                  <a:latin typeface="Arial"/>
                  <a:cs typeface="Arial"/>
                </a:rPr>
                <a:t>MAXIMAL</a:t>
              </a:r>
              <a:r>
                <a:rPr lang="mr-IN" sz="2000" b="1" dirty="0" smtClean="0">
                  <a:latin typeface="Arial"/>
                  <a:cs typeface="Arial"/>
                </a:rPr>
                <a:t>……</a:t>
              </a:r>
              <a:r>
                <a:rPr lang="fr-FR" sz="2000" b="1" dirty="0" smtClean="0">
                  <a:latin typeface="Arial"/>
                  <a:cs typeface="Arial"/>
                </a:rPr>
                <a:t>.Conséquences significatives et 			irrémédiables</a:t>
              </a:r>
              <a:endParaRPr lang="fr-FR" sz="2000" b="1" dirty="0">
                <a:latin typeface="Arial"/>
                <a:cs typeface="Arial"/>
              </a:endParaRPr>
            </a:p>
          </p:txBody>
        </p:sp>
      </p:grpSp>
    </p:spTree>
    <p:extLst>
      <p:ext uri="{BB962C8B-B14F-4D97-AF65-F5344CB8AC3E}">
        <p14:creationId xmlns:p14="http://schemas.microsoft.com/office/powerpoint/2010/main" val="35556211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ouée 9"/>
          <p:cNvSpPr/>
          <p:nvPr/>
        </p:nvSpPr>
        <p:spPr>
          <a:xfrm>
            <a:off x="2234187" y="1387474"/>
            <a:ext cx="5197426" cy="4644509"/>
          </a:xfrm>
          <a:prstGeom prst="donut">
            <a:avLst/>
          </a:prstGeom>
          <a:gradFill flip="none" rotWithShape="1">
            <a:gsLst>
              <a:gs pos="86000">
                <a:srgbClr val="CCFFCC"/>
              </a:gs>
              <a:gs pos="100000">
                <a:srgbClr val="000000"/>
              </a:gs>
            </a:gsLst>
            <a:path path="rect">
              <a:fillToRect l="100000" t="100000"/>
            </a:path>
            <a:tileRect r="-100000" b="-100000"/>
          </a:gradFill>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3" name="ZoneTexte 2"/>
          <p:cNvSpPr txBox="1"/>
          <p:nvPr/>
        </p:nvSpPr>
        <p:spPr>
          <a:xfrm>
            <a:off x="109397" y="201794"/>
            <a:ext cx="3437735" cy="369332"/>
          </a:xfrm>
          <a:prstGeom prst="rect">
            <a:avLst/>
          </a:prstGeom>
          <a:solidFill>
            <a:schemeClr val="accent3">
              <a:lumMod val="40000"/>
              <a:lumOff val="60000"/>
            </a:schemeClr>
          </a:solidFill>
        </p:spPr>
        <p:txBody>
          <a:bodyPr wrap="none" rtlCol="0">
            <a:spAutoFit/>
          </a:bodyPr>
          <a:lstStyle/>
          <a:p>
            <a:r>
              <a:rPr lang="fr-FR" b="1" dirty="0" smtClean="0">
                <a:latin typeface="Arial"/>
                <a:cs typeface="Arial"/>
              </a:rPr>
              <a:t>RETENIR: LES OBLIGATIONS</a:t>
            </a:r>
            <a:endParaRPr lang="fr-FR" b="1" dirty="0">
              <a:latin typeface="Arial"/>
              <a:cs typeface="Arial"/>
            </a:endParaRPr>
          </a:p>
        </p:txBody>
      </p:sp>
      <p:sp>
        <p:nvSpPr>
          <p:cNvPr id="4" name="Rectangle 3"/>
          <p:cNvSpPr/>
          <p:nvPr/>
        </p:nvSpPr>
        <p:spPr>
          <a:xfrm>
            <a:off x="5838614" y="1496721"/>
            <a:ext cx="2208851" cy="690306"/>
          </a:xfrm>
          <a:prstGeom prst="rect">
            <a:avLst/>
          </a:prstGeom>
          <a:solidFill>
            <a:srgbClr val="3366FF"/>
          </a:solidFill>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smtClean="0">
                <a:latin typeface="Arial"/>
                <a:cs typeface="Arial"/>
              </a:rPr>
              <a:t>SECURITE</a:t>
            </a:r>
            <a:endParaRPr lang="fr-FR" sz="2000" b="1" dirty="0">
              <a:latin typeface="Arial"/>
              <a:cs typeface="Arial"/>
            </a:endParaRPr>
          </a:p>
        </p:txBody>
      </p:sp>
      <p:sp>
        <p:nvSpPr>
          <p:cNvPr id="5" name="Rectangle 4"/>
          <p:cNvSpPr/>
          <p:nvPr/>
        </p:nvSpPr>
        <p:spPr>
          <a:xfrm>
            <a:off x="426887" y="1680119"/>
            <a:ext cx="2959919" cy="1145624"/>
          </a:xfrm>
          <a:prstGeom prst="rect">
            <a:avLst/>
          </a:prstGeom>
          <a:solidFill>
            <a:srgbClr val="008000"/>
          </a:solidFill>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smtClean="0">
                <a:latin typeface="Arial"/>
                <a:cs typeface="Arial"/>
              </a:rPr>
              <a:t>REGISTRE DES TRAITEMENTS</a:t>
            </a:r>
            <a:endParaRPr lang="fr-FR" sz="2000" b="1" dirty="0">
              <a:latin typeface="Arial"/>
              <a:cs typeface="Arial"/>
            </a:endParaRPr>
          </a:p>
        </p:txBody>
      </p:sp>
      <p:sp>
        <p:nvSpPr>
          <p:cNvPr id="6" name="Rectangle 5"/>
          <p:cNvSpPr/>
          <p:nvPr/>
        </p:nvSpPr>
        <p:spPr>
          <a:xfrm>
            <a:off x="4423325" y="2825743"/>
            <a:ext cx="2395210" cy="1110349"/>
          </a:xfrm>
          <a:prstGeom prst="rect">
            <a:avLst/>
          </a:prstGeom>
          <a:solidFill>
            <a:schemeClr val="accent2"/>
          </a:solidFill>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smtClean="0">
                <a:latin typeface="Arial"/>
                <a:cs typeface="Arial"/>
              </a:rPr>
              <a:t>DPO</a:t>
            </a:r>
            <a:endParaRPr lang="fr-FR" sz="2000" b="1" dirty="0">
              <a:latin typeface="Arial"/>
              <a:cs typeface="Arial"/>
            </a:endParaRPr>
          </a:p>
        </p:txBody>
      </p:sp>
      <p:sp>
        <p:nvSpPr>
          <p:cNvPr id="7" name="Rectangle 6"/>
          <p:cNvSpPr/>
          <p:nvPr/>
        </p:nvSpPr>
        <p:spPr>
          <a:xfrm>
            <a:off x="701483" y="3824766"/>
            <a:ext cx="2959919" cy="1145624"/>
          </a:xfrm>
          <a:prstGeom prst="rect">
            <a:avLst/>
          </a:prstGeom>
          <a:solidFill>
            <a:srgbClr val="000090"/>
          </a:solidFill>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smtClean="0">
                <a:latin typeface="Arial"/>
                <a:cs typeface="Arial"/>
              </a:rPr>
              <a:t>RESPONSABLE DU TRAITEMENT</a:t>
            </a:r>
            <a:endParaRPr lang="fr-FR" sz="2000" b="1" dirty="0">
              <a:latin typeface="Arial"/>
              <a:cs typeface="Arial"/>
            </a:endParaRPr>
          </a:p>
        </p:txBody>
      </p:sp>
      <p:sp>
        <p:nvSpPr>
          <p:cNvPr id="8" name="Rectangle 7"/>
          <p:cNvSpPr/>
          <p:nvPr/>
        </p:nvSpPr>
        <p:spPr>
          <a:xfrm>
            <a:off x="6286952" y="4576925"/>
            <a:ext cx="2208851" cy="690306"/>
          </a:xfrm>
          <a:prstGeom prst="rect">
            <a:avLst/>
          </a:prstGeom>
          <a:solidFill>
            <a:srgbClr val="3366FF"/>
          </a:solidFill>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smtClean="0">
                <a:latin typeface="Arial"/>
                <a:cs typeface="Arial"/>
              </a:rPr>
              <a:t>NOTIFICATION CNIL</a:t>
            </a:r>
            <a:endParaRPr lang="fr-FR" sz="2000" b="1" dirty="0">
              <a:latin typeface="Arial"/>
              <a:cs typeface="Arial"/>
            </a:endParaRPr>
          </a:p>
        </p:txBody>
      </p:sp>
      <p:sp>
        <p:nvSpPr>
          <p:cNvPr id="9" name="Rectangle 8"/>
          <p:cNvSpPr/>
          <p:nvPr/>
        </p:nvSpPr>
        <p:spPr>
          <a:xfrm>
            <a:off x="3443404" y="5482651"/>
            <a:ext cx="2395210" cy="1110349"/>
          </a:xfrm>
          <a:prstGeom prst="rect">
            <a:avLst/>
          </a:prstGeom>
          <a:solidFill>
            <a:schemeClr val="bg1">
              <a:lumMod val="50000"/>
            </a:schemeClr>
          </a:solidFill>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smtClean="0">
                <a:latin typeface="Arial"/>
                <a:cs typeface="Arial"/>
              </a:rPr>
              <a:t>SOUS TRAITANTS</a:t>
            </a:r>
            <a:endParaRPr lang="fr-FR" sz="2000" b="1" dirty="0">
              <a:latin typeface="Arial"/>
              <a:cs typeface="Arial"/>
            </a:endParaRPr>
          </a:p>
        </p:txBody>
      </p:sp>
    </p:spTree>
    <p:extLst>
      <p:ext uri="{BB962C8B-B14F-4D97-AF65-F5344CB8AC3E}">
        <p14:creationId xmlns:p14="http://schemas.microsoft.com/office/powerpoint/2010/main" val="21277106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19-09-19 à 10.46.26.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611494"/>
            <a:ext cx="9144000" cy="5109882"/>
          </a:xfrm>
          <a:prstGeom prst="rect">
            <a:avLst/>
          </a:prstGeom>
        </p:spPr>
      </p:pic>
    </p:spTree>
    <p:extLst>
      <p:ext uri="{BB962C8B-B14F-4D97-AF65-F5344CB8AC3E}">
        <p14:creationId xmlns:p14="http://schemas.microsoft.com/office/powerpoint/2010/main" val="18571253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19-09-19 à 10.47.0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431456"/>
            <a:ext cx="9144000" cy="6426544"/>
          </a:xfrm>
          <a:prstGeom prst="rect">
            <a:avLst/>
          </a:prstGeom>
        </p:spPr>
      </p:pic>
      <p:sp>
        <p:nvSpPr>
          <p:cNvPr id="3" name="Rectangle 2"/>
          <p:cNvSpPr/>
          <p:nvPr/>
        </p:nvSpPr>
        <p:spPr bwMode="auto">
          <a:xfrm>
            <a:off x="0" y="11374"/>
            <a:ext cx="9144000" cy="1080120"/>
          </a:xfrm>
          <a:prstGeom prst="rect">
            <a:avLst/>
          </a:prstGeom>
          <a:solidFill>
            <a:schemeClr val="accent3">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fr-FR" baseline="0" dirty="0" smtClean="0">
                <a:latin typeface="Arial"/>
                <a:cs typeface="Arial"/>
              </a:rPr>
              <a:t>Inspections (contrôle) CNIL = acte judiciaire</a:t>
            </a:r>
          </a:p>
          <a:p>
            <a:pPr marL="0" marR="0" indent="0" algn="ctr" defTabSz="914400" rtl="0" eaLnBrk="0" fontAlgn="base" latinLnBrk="0" hangingPunct="0">
              <a:lnSpc>
                <a:spcPct val="100000"/>
              </a:lnSpc>
              <a:spcBef>
                <a:spcPct val="0"/>
              </a:spcBef>
              <a:spcAft>
                <a:spcPct val="0"/>
              </a:spcAft>
              <a:buClrTx/>
              <a:buSzTx/>
              <a:buFontTx/>
              <a:buNone/>
              <a:tabLst/>
            </a:pPr>
            <a:r>
              <a:rPr kumimoji="0" lang="fr-FR" sz="2200" b="1" i="0" u="none" strike="noStrike" cap="none" normalizeH="0" baseline="0" dirty="0" smtClean="0">
                <a:ln>
                  <a:noFill/>
                </a:ln>
                <a:solidFill>
                  <a:schemeClr val="tx1"/>
                </a:solidFill>
                <a:effectLst/>
                <a:latin typeface="Arial"/>
                <a:cs typeface="Arial"/>
              </a:rPr>
              <a:t>Intervention sans prévenir</a:t>
            </a:r>
            <a:r>
              <a:rPr kumimoji="0" lang="mr-IN" sz="2200" b="1" i="0" u="none" strike="noStrike" cap="none" normalizeH="0" baseline="0" dirty="0" smtClean="0">
                <a:ln>
                  <a:noFill/>
                </a:ln>
                <a:solidFill>
                  <a:schemeClr val="tx1"/>
                </a:solidFill>
                <a:effectLst/>
                <a:latin typeface="Arial"/>
                <a:cs typeface="Arial"/>
              </a:rPr>
              <a:t>…</a:t>
            </a:r>
            <a:r>
              <a:rPr kumimoji="0" lang="fr-FR" sz="2200" b="1" i="0" u="none" strike="noStrike" cap="none" normalizeH="0" baseline="0" dirty="0" smtClean="0">
                <a:ln>
                  <a:noFill/>
                </a:ln>
                <a:solidFill>
                  <a:schemeClr val="tx1"/>
                </a:solidFill>
                <a:effectLst/>
                <a:latin typeface="Arial"/>
                <a:cs typeface="Arial"/>
              </a:rPr>
              <a:t>tout est contrôlé</a:t>
            </a:r>
            <a:r>
              <a:rPr kumimoji="0" lang="mr-IN" sz="2200" b="1" i="0" u="none" strike="noStrike" cap="none" normalizeH="0" baseline="0" dirty="0" smtClean="0">
                <a:ln>
                  <a:noFill/>
                </a:ln>
                <a:solidFill>
                  <a:schemeClr val="tx1"/>
                </a:solidFill>
                <a:effectLst/>
                <a:latin typeface="Arial"/>
                <a:cs typeface="Arial"/>
              </a:rPr>
              <a:t>…</a:t>
            </a:r>
            <a:r>
              <a:rPr kumimoji="0" lang="fr-FR" sz="2200" b="1" i="0" u="none" strike="noStrike" cap="none" normalizeH="0" baseline="0" dirty="0" smtClean="0">
                <a:ln>
                  <a:noFill/>
                </a:ln>
                <a:solidFill>
                  <a:schemeClr val="tx1"/>
                </a:solidFill>
                <a:effectLst/>
                <a:latin typeface="Arial"/>
                <a:cs typeface="Arial"/>
              </a:rPr>
              <a:t>accès non limités</a:t>
            </a:r>
          </a:p>
          <a:p>
            <a:pPr marL="0" marR="0" indent="0" algn="ctr" defTabSz="914400" rtl="0" eaLnBrk="0" fontAlgn="base" latinLnBrk="0" hangingPunct="0">
              <a:lnSpc>
                <a:spcPct val="100000"/>
              </a:lnSpc>
              <a:spcBef>
                <a:spcPct val="0"/>
              </a:spcBef>
              <a:spcAft>
                <a:spcPct val="0"/>
              </a:spcAft>
              <a:buClrTx/>
              <a:buSzTx/>
              <a:buFontTx/>
              <a:buNone/>
              <a:tabLst/>
            </a:pPr>
            <a:r>
              <a:rPr lang="fr-FR" baseline="0" dirty="0" smtClean="0">
                <a:latin typeface="Arial"/>
                <a:cs typeface="Arial"/>
              </a:rPr>
              <a:t>Action systématique ou sur plainte d’un patient ou agent ou citoyen</a:t>
            </a:r>
            <a:endParaRPr kumimoji="0" lang="fr-FR" sz="2200" b="1" i="0" u="none" strike="noStrike" cap="none" normalizeH="0" baseline="0" dirty="0" smtClean="0">
              <a:ln>
                <a:noFill/>
              </a:ln>
              <a:solidFill>
                <a:schemeClr val="tx1"/>
              </a:solidFill>
              <a:effectLst/>
              <a:latin typeface="Arial"/>
              <a:cs typeface="Arial"/>
            </a:endParaRPr>
          </a:p>
        </p:txBody>
      </p:sp>
      <p:sp>
        <p:nvSpPr>
          <p:cNvPr id="5" name="ZoneTexte 4"/>
          <p:cNvSpPr txBox="1"/>
          <p:nvPr/>
        </p:nvSpPr>
        <p:spPr bwMode="auto">
          <a:xfrm>
            <a:off x="0" y="2562191"/>
            <a:ext cx="9144000" cy="688256"/>
          </a:xfrm>
          <a:prstGeom prst="rect">
            <a:avLst/>
          </a:prstGeom>
          <a:solidFill>
            <a:srgbClr val="FFFFFF"/>
          </a:solidFill>
          <a:ln w="12700">
            <a:noFill/>
            <a:miter lim="800000"/>
            <a:headEnd/>
            <a:tailEnd/>
          </a:ln>
        </p:spPr>
        <p:txBody>
          <a:bodyPr wrap="square" lIns="72000" tIns="36000" rIns="252000" bIns="36000" rtlCol="0" anchor="ctr" anchorCtr="0">
            <a:spAutoFit/>
          </a:bodyPr>
          <a:lstStyle/>
          <a:p>
            <a:pPr algn="ctr"/>
            <a:r>
              <a:rPr lang="fr-FR" sz="2000" b="1" baseline="0" dirty="0" smtClean="0">
                <a:latin typeface="Arial" charset="0"/>
              </a:rPr>
              <a:t>Responsable d’établissement = Responsable des traitements</a:t>
            </a:r>
          </a:p>
          <a:p>
            <a:pPr algn="ctr"/>
            <a:r>
              <a:rPr lang="fr-FR" sz="2000" b="1" baseline="0" dirty="0" smtClean="0">
                <a:latin typeface="Arial" charset="0"/>
              </a:rPr>
              <a:t>Responsabilité pénale</a:t>
            </a:r>
          </a:p>
        </p:txBody>
      </p:sp>
      <p:sp>
        <p:nvSpPr>
          <p:cNvPr id="6" name="Rectangle 5"/>
          <p:cNvSpPr/>
          <p:nvPr/>
        </p:nvSpPr>
        <p:spPr bwMode="auto">
          <a:xfrm>
            <a:off x="0" y="5991476"/>
            <a:ext cx="5982844" cy="866524"/>
          </a:xfrm>
          <a:prstGeom prst="rect">
            <a:avLst/>
          </a:prstGeom>
          <a:solidFill>
            <a:srgbClr val="C8EFF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3200" b="1" i="0" u="none" strike="noStrike" cap="none" normalizeH="0" baseline="30000" dirty="0" smtClean="0">
              <a:ln>
                <a:noFill/>
              </a:ln>
              <a:solidFill>
                <a:schemeClr val="tx1"/>
              </a:solidFill>
              <a:effectLst/>
              <a:latin typeface="Trebuchet MS" pitchFamily="48" charset="0"/>
              <a:ea typeface="ヒラギノ角ゴ Pro W3" pitchFamily="1" charset="-128"/>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fr-FR" sz="3200" b="1" i="0" u="none" strike="noStrike" cap="none" normalizeH="0" baseline="30000" dirty="0" smtClean="0">
                <a:ln>
                  <a:noFill/>
                </a:ln>
                <a:solidFill>
                  <a:schemeClr val="tx1"/>
                </a:solidFill>
                <a:effectLst/>
                <a:latin typeface="Trebuchet MS" pitchFamily="48" charset="0"/>
                <a:ea typeface="ヒラギノ角ゴ Pro W3" pitchFamily="1" charset="-128"/>
              </a:rPr>
              <a:t>Responsabilité pénale des contrevenants</a:t>
            </a:r>
          </a:p>
        </p:txBody>
      </p:sp>
    </p:spTree>
    <p:extLst>
      <p:ext uri="{BB962C8B-B14F-4D97-AF65-F5344CB8AC3E}">
        <p14:creationId xmlns:p14="http://schemas.microsoft.com/office/powerpoint/2010/main" val="10584375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19-09-19 à 10.47.25.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5122555"/>
          </a:xfrm>
          <a:prstGeom prst="rect">
            <a:avLst/>
          </a:prstGeom>
        </p:spPr>
      </p:pic>
      <p:sp>
        <p:nvSpPr>
          <p:cNvPr id="4" name="Flèche vers la droite 3"/>
          <p:cNvSpPr/>
          <p:nvPr/>
        </p:nvSpPr>
        <p:spPr>
          <a:xfrm>
            <a:off x="356086" y="5852002"/>
            <a:ext cx="1614258" cy="569769"/>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ZoneTexte 4"/>
          <p:cNvSpPr txBox="1"/>
          <p:nvPr/>
        </p:nvSpPr>
        <p:spPr>
          <a:xfrm>
            <a:off x="2385778" y="5987826"/>
            <a:ext cx="5246749" cy="369332"/>
          </a:xfrm>
          <a:prstGeom prst="rect">
            <a:avLst/>
          </a:prstGeom>
          <a:solidFill>
            <a:srgbClr val="FFFF00"/>
          </a:solidFill>
        </p:spPr>
        <p:txBody>
          <a:bodyPr wrap="none" rtlCol="0">
            <a:spAutoFit/>
          </a:bodyPr>
          <a:lstStyle/>
          <a:p>
            <a:r>
              <a:rPr lang="fr-FR" b="1" dirty="0" smtClean="0">
                <a:latin typeface="Arial"/>
                <a:cs typeface="Arial"/>
              </a:rPr>
              <a:t>DES HOPITAUX ET ENTREPRISES  EPINGLES</a:t>
            </a:r>
            <a:endParaRPr lang="fr-FR" b="1" dirty="0">
              <a:latin typeface="Arial"/>
              <a:cs typeface="Arial"/>
            </a:endParaRPr>
          </a:p>
        </p:txBody>
      </p:sp>
      <p:sp>
        <p:nvSpPr>
          <p:cNvPr id="6" name="Rectangle 5"/>
          <p:cNvSpPr/>
          <p:nvPr/>
        </p:nvSpPr>
        <p:spPr bwMode="auto">
          <a:xfrm>
            <a:off x="107504" y="89297"/>
            <a:ext cx="2741187" cy="4931792"/>
          </a:xfrm>
          <a:prstGeom prst="rect">
            <a:avLst/>
          </a:prstGeom>
          <a:solidFill>
            <a:schemeClr val="accent3">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indent="0">
              <a:buNone/>
            </a:pPr>
            <a:r>
              <a:rPr lang="fr-FR" sz="1600" b="1" baseline="0" dirty="0" smtClean="0">
                <a:latin typeface="Arial"/>
                <a:cs typeface="Arial"/>
              </a:rPr>
              <a:t>MARSEILLE</a:t>
            </a:r>
            <a:r>
              <a:rPr lang="fr-FR" sz="1600" b="1" baseline="0" dirty="0">
                <a:latin typeface="Arial"/>
                <a:cs typeface="Arial"/>
              </a:rPr>
              <a:t>, 18 septembre 2017 (</a:t>
            </a:r>
            <a:r>
              <a:rPr lang="fr-FR" sz="1600" b="1" baseline="0" dirty="0" err="1">
                <a:latin typeface="Arial"/>
                <a:cs typeface="Arial"/>
              </a:rPr>
              <a:t>TICsanté</a:t>
            </a:r>
            <a:r>
              <a:rPr lang="fr-FR" sz="1600" b="1" baseline="0" dirty="0">
                <a:latin typeface="Arial"/>
                <a:cs typeface="Arial"/>
              </a:rPr>
              <a:t>) </a:t>
            </a:r>
            <a:r>
              <a:rPr lang="mr-IN" sz="1600" b="1" baseline="0" dirty="0" smtClean="0">
                <a:latin typeface="Arial"/>
                <a:cs typeface="Arial"/>
              </a:rPr>
              <a:t>–</a:t>
            </a:r>
            <a:r>
              <a:rPr lang="fr-FR" sz="1600" b="1" baseline="0" dirty="0" smtClean="0">
                <a:latin typeface="Arial"/>
                <a:cs typeface="Arial"/>
              </a:rPr>
              <a:t> </a:t>
            </a:r>
          </a:p>
          <a:p>
            <a:pPr marL="0" indent="0">
              <a:buNone/>
            </a:pPr>
            <a:endParaRPr lang="fr-FR" sz="1600" b="1" dirty="0">
              <a:latin typeface="Arial"/>
              <a:cs typeface="Arial"/>
            </a:endParaRPr>
          </a:p>
          <a:p>
            <a:pPr marL="0" indent="0">
              <a:buNone/>
            </a:pPr>
            <a:r>
              <a:rPr lang="fr-FR" sz="1600" b="1" baseline="0" dirty="0" smtClean="0">
                <a:latin typeface="Arial"/>
                <a:cs typeface="Arial"/>
              </a:rPr>
              <a:t>Une </a:t>
            </a:r>
            <a:r>
              <a:rPr lang="fr-FR" sz="1600" b="1" baseline="0" dirty="0">
                <a:latin typeface="Arial"/>
                <a:cs typeface="Arial"/>
              </a:rPr>
              <a:t>pédiatre de l'Assistance publique-hôpitaux de Marseille (AP-HM) a été condamnée en juin dernier à 5.000 euros d'amende par le tribunal de grande instance (TGI) pour avoir mis en </a:t>
            </a:r>
            <a:r>
              <a:rPr lang="fr-FR" sz="1600" b="1" baseline="0" dirty="0" err="1">
                <a:latin typeface="Arial"/>
                <a:cs typeface="Arial"/>
              </a:rPr>
              <a:t>oeuvre</a:t>
            </a:r>
            <a:r>
              <a:rPr lang="fr-FR" sz="1600" b="1" baseline="0" dirty="0">
                <a:latin typeface="Arial"/>
                <a:cs typeface="Arial"/>
              </a:rPr>
              <a:t> un traitement de données à caractère personnel sans autorisation de la </a:t>
            </a:r>
            <a:r>
              <a:rPr lang="fr-FR" sz="1600" b="1" dirty="0" smtClean="0">
                <a:latin typeface="Arial"/>
                <a:cs typeface="Arial"/>
              </a:rPr>
              <a:t>CNIL </a:t>
            </a:r>
            <a:endParaRPr lang="fr-FR" sz="2400" b="1" dirty="0">
              <a:latin typeface="Arial"/>
              <a:cs typeface="Arial"/>
            </a:endParaRPr>
          </a:p>
        </p:txBody>
      </p:sp>
    </p:spTree>
    <p:extLst>
      <p:ext uri="{BB962C8B-B14F-4D97-AF65-F5344CB8AC3E}">
        <p14:creationId xmlns:p14="http://schemas.microsoft.com/office/powerpoint/2010/main" val="4102770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r 4"/>
          <p:cNvGrpSpPr/>
          <p:nvPr/>
        </p:nvGrpSpPr>
        <p:grpSpPr>
          <a:xfrm>
            <a:off x="0" y="0"/>
            <a:ext cx="4439209" cy="2467266"/>
            <a:chOff x="0" y="0"/>
            <a:chExt cx="4439209" cy="2467266"/>
          </a:xfrm>
        </p:grpSpPr>
        <p:pic>
          <p:nvPicPr>
            <p:cNvPr id="2" name="Image 1" descr="Capture d’écran 2019-09-19 à 10.47.43.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4439209" cy="2467266"/>
            </a:xfrm>
            <a:prstGeom prst="rect">
              <a:avLst/>
            </a:prstGeom>
          </p:spPr>
        </p:pic>
        <p:sp>
          <p:nvSpPr>
            <p:cNvPr id="3" name="ZoneTexte 2"/>
            <p:cNvSpPr txBox="1"/>
            <p:nvPr/>
          </p:nvSpPr>
          <p:spPr>
            <a:xfrm>
              <a:off x="0" y="1743185"/>
              <a:ext cx="2492605" cy="707886"/>
            </a:xfrm>
            <a:prstGeom prst="rect">
              <a:avLst/>
            </a:prstGeom>
            <a:noFill/>
          </p:spPr>
          <p:txBody>
            <a:bodyPr wrap="square" rtlCol="0">
              <a:spAutoFit/>
            </a:bodyPr>
            <a:lstStyle/>
            <a:p>
              <a:r>
                <a:rPr lang="fr-FR" sz="2000" dirty="0" smtClean="0">
                  <a:solidFill>
                    <a:schemeClr val="bg1"/>
                  </a:solidFill>
                  <a:latin typeface="Arial"/>
                  <a:cs typeface="Arial"/>
                </a:rPr>
                <a:t>J’entends les cris des collègues !</a:t>
              </a:r>
              <a:endParaRPr lang="fr-FR" sz="2000" dirty="0">
                <a:solidFill>
                  <a:schemeClr val="bg1"/>
                </a:solidFill>
                <a:latin typeface="Arial"/>
                <a:cs typeface="Arial"/>
              </a:endParaRPr>
            </a:p>
          </p:txBody>
        </p:sp>
      </p:grpSp>
      <p:sp>
        <p:nvSpPr>
          <p:cNvPr id="4" name="ZoneTexte 3"/>
          <p:cNvSpPr txBox="1"/>
          <p:nvPr/>
        </p:nvSpPr>
        <p:spPr bwMode="auto">
          <a:xfrm>
            <a:off x="617216" y="2665068"/>
            <a:ext cx="8280920" cy="3766022"/>
          </a:xfrm>
          <a:prstGeom prst="rect">
            <a:avLst/>
          </a:prstGeom>
          <a:solidFill>
            <a:schemeClr val="bg1"/>
          </a:solidFill>
          <a:ln w="12700">
            <a:solidFill>
              <a:srgbClr val="000000"/>
            </a:solidFill>
            <a:miter lim="800000"/>
            <a:headEnd/>
            <a:tailEnd/>
          </a:ln>
        </p:spPr>
        <p:txBody>
          <a:bodyPr wrap="square" lIns="72000" tIns="36000" rIns="252000" bIns="36000" rtlCol="0" anchor="ctr" anchorCtr="0">
            <a:spAutoFit/>
          </a:bodyPr>
          <a:lstStyle/>
          <a:p>
            <a:pPr marL="342900" indent="-342900">
              <a:buFontTx/>
              <a:buChar char="-"/>
            </a:pPr>
            <a:r>
              <a:rPr lang="fr-FR" sz="2000" b="1" baseline="0" dirty="0" smtClean="0">
                <a:latin typeface="Arial"/>
                <a:cs typeface="Arial"/>
              </a:rPr>
              <a:t>Assurer la sécurité du SI: </a:t>
            </a:r>
            <a:r>
              <a:rPr lang="fr-FR" sz="2000" b="1" baseline="0" dirty="0" err="1" smtClean="0">
                <a:latin typeface="Arial"/>
                <a:cs typeface="Arial"/>
              </a:rPr>
              <a:t>mdp</a:t>
            </a:r>
            <a:r>
              <a:rPr lang="fr-FR" sz="2000" b="1" baseline="0" dirty="0" smtClean="0">
                <a:latin typeface="Arial"/>
                <a:cs typeface="Arial"/>
              </a:rPr>
              <a:t>, téléchargements, télétravail</a:t>
            </a:r>
            <a:r>
              <a:rPr lang="mr-IN" sz="2000" b="1" baseline="0" dirty="0" smtClean="0">
                <a:latin typeface="Arial"/>
                <a:cs typeface="Arial"/>
              </a:rPr>
              <a:t>…</a:t>
            </a:r>
            <a:endParaRPr lang="fr-FR" sz="2000" b="1" baseline="0" dirty="0" smtClean="0">
              <a:latin typeface="Arial"/>
              <a:cs typeface="Arial"/>
            </a:endParaRPr>
          </a:p>
          <a:p>
            <a:pPr marL="342900" indent="-342900">
              <a:buFontTx/>
              <a:buChar char="-"/>
            </a:pPr>
            <a:r>
              <a:rPr lang="fr-FR" sz="2000" b="1" baseline="0" dirty="0" smtClean="0">
                <a:latin typeface="Arial"/>
                <a:cs typeface="Arial"/>
              </a:rPr>
              <a:t>Ne pas laisser les dossiers médicaux « </a:t>
            </a:r>
            <a:r>
              <a:rPr lang="fr-FR" sz="2000" b="1" baseline="0" dirty="0" err="1" smtClean="0">
                <a:latin typeface="Arial"/>
                <a:cs typeface="Arial"/>
              </a:rPr>
              <a:t>nomader</a:t>
            </a:r>
            <a:r>
              <a:rPr lang="fr-FR" sz="2000" b="1" baseline="0" dirty="0" smtClean="0">
                <a:latin typeface="Arial"/>
                <a:cs typeface="Arial"/>
              </a:rPr>
              <a:t> »</a:t>
            </a:r>
            <a:r>
              <a:rPr lang="mr-IN" sz="2000" b="1" baseline="0" dirty="0" smtClean="0">
                <a:latin typeface="Arial"/>
                <a:cs typeface="Arial"/>
              </a:rPr>
              <a:t>…</a:t>
            </a:r>
            <a:endParaRPr lang="fr-FR" sz="2000" b="1" baseline="0" dirty="0" smtClean="0">
              <a:latin typeface="Arial"/>
              <a:cs typeface="Arial"/>
            </a:endParaRPr>
          </a:p>
          <a:p>
            <a:pPr marL="342900" indent="-342900">
              <a:buFontTx/>
              <a:buChar char="-"/>
            </a:pPr>
            <a:r>
              <a:rPr lang="fr-FR" sz="2000" b="1" baseline="0" dirty="0" smtClean="0">
                <a:latin typeface="Arial"/>
                <a:cs typeface="Arial"/>
              </a:rPr>
              <a:t>Recueillir l’accord du patient</a:t>
            </a:r>
          </a:p>
          <a:p>
            <a:pPr marL="342900" indent="-342900">
              <a:buFontTx/>
              <a:buChar char="-"/>
            </a:pPr>
            <a:r>
              <a:rPr lang="fr-FR" sz="2000" b="1" baseline="0" dirty="0" smtClean="0">
                <a:latin typeface="Arial"/>
                <a:cs typeface="Arial"/>
              </a:rPr>
              <a:t>Sécuriser les données collectées</a:t>
            </a:r>
          </a:p>
          <a:p>
            <a:pPr marL="342900" indent="-342900">
              <a:buFontTx/>
              <a:buChar char="-"/>
            </a:pPr>
            <a:r>
              <a:rPr lang="fr-FR" sz="2000" b="1" baseline="0" dirty="0" err="1" smtClean="0">
                <a:latin typeface="Arial"/>
                <a:cs typeface="Arial"/>
              </a:rPr>
              <a:t>Anonymiser</a:t>
            </a:r>
            <a:r>
              <a:rPr lang="fr-FR" sz="2000" b="1" baseline="0" dirty="0" smtClean="0">
                <a:latin typeface="Arial"/>
                <a:cs typeface="Arial"/>
              </a:rPr>
              <a:t> les données +++</a:t>
            </a:r>
          </a:p>
          <a:p>
            <a:pPr marL="342900" indent="-342900">
              <a:buFontTx/>
              <a:buChar char="-"/>
            </a:pPr>
            <a:r>
              <a:rPr lang="fr-FR" sz="2000" b="1" baseline="0" dirty="0" smtClean="0">
                <a:latin typeface="Arial"/>
                <a:cs typeface="Arial"/>
              </a:rPr>
              <a:t>Ne recueillir que ce qui est nécessaire et légal</a:t>
            </a:r>
            <a:r>
              <a:rPr lang="mr-IN" sz="2000" b="1" baseline="0" dirty="0" smtClean="0">
                <a:latin typeface="Arial"/>
                <a:cs typeface="Arial"/>
              </a:rPr>
              <a:t>…</a:t>
            </a:r>
            <a:endParaRPr lang="fr-FR" sz="2000" b="1" baseline="0" dirty="0" smtClean="0">
              <a:latin typeface="Arial"/>
              <a:cs typeface="Arial"/>
            </a:endParaRPr>
          </a:p>
          <a:p>
            <a:pPr marL="342900" indent="-342900">
              <a:buFontTx/>
              <a:buChar char="-"/>
            </a:pPr>
            <a:r>
              <a:rPr lang="fr-FR" sz="2000" b="1" baseline="0" dirty="0" smtClean="0">
                <a:latin typeface="Arial"/>
                <a:cs typeface="Arial"/>
              </a:rPr>
              <a:t>Ne pas utiliser de logiciel « parasite »</a:t>
            </a:r>
          </a:p>
          <a:p>
            <a:pPr marL="342900" indent="-342900">
              <a:buFontTx/>
              <a:buChar char="-"/>
            </a:pPr>
            <a:r>
              <a:rPr lang="fr-FR" sz="2000" b="1" baseline="0" dirty="0" smtClean="0">
                <a:latin typeface="Arial"/>
                <a:cs typeface="Arial"/>
              </a:rPr>
              <a:t>Attentions aux liens avec les labos</a:t>
            </a:r>
            <a:r>
              <a:rPr lang="mr-IN" sz="2000" b="1" baseline="0" dirty="0" smtClean="0">
                <a:latin typeface="Arial"/>
                <a:cs typeface="Arial"/>
              </a:rPr>
              <a:t>…</a:t>
            </a:r>
            <a:endParaRPr lang="fr-FR" sz="2000" b="1" baseline="0" dirty="0" smtClean="0">
              <a:latin typeface="Arial"/>
              <a:cs typeface="Arial"/>
            </a:endParaRPr>
          </a:p>
          <a:p>
            <a:pPr marL="342900" indent="-342900">
              <a:buFontTx/>
              <a:buChar char="-"/>
            </a:pPr>
            <a:r>
              <a:rPr lang="fr-FR" sz="2000" b="1" baseline="0" dirty="0" smtClean="0">
                <a:latin typeface="Arial"/>
                <a:cs typeface="Arial"/>
              </a:rPr>
              <a:t>Utiliser une messagerie sécurisée en cas de transmission de données personnelles</a:t>
            </a:r>
          </a:p>
          <a:p>
            <a:pPr marL="342900" indent="-342900">
              <a:buFontTx/>
              <a:buChar char="-"/>
            </a:pPr>
            <a:r>
              <a:rPr lang="fr-FR" sz="2000" b="1" baseline="0" dirty="0" smtClean="0">
                <a:latin typeface="Arial"/>
                <a:cs typeface="Arial"/>
              </a:rPr>
              <a:t>Contribuer à la lutte contre la cybercriminalité</a:t>
            </a:r>
            <a:r>
              <a:rPr lang="mr-IN" sz="2000" b="1" baseline="0" dirty="0" smtClean="0">
                <a:latin typeface="Arial"/>
                <a:cs typeface="Arial"/>
              </a:rPr>
              <a:t>…</a:t>
            </a:r>
            <a:endParaRPr lang="fr-FR" sz="2000" b="1" baseline="0" dirty="0" smtClean="0">
              <a:latin typeface="Arial"/>
              <a:cs typeface="Arial"/>
            </a:endParaRPr>
          </a:p>
          <a:p>
            <a:pPr marL="342900" indent="-342900">
              <a:buFontTx/>
              <a:buChar char="-"/>
            </a:pPr>
            <a:endParaRPr lang="fr-FR" sz="2000" b="1" baseline="0" dirty="0" smtClean="0">
              <a:latin typeface="Arial"/>
              <a:cs typeface="Arial"/>
            </a:endParaRPr>
          </a:p>
        </p:txBody>
      </p:sp>
      <p:sp>
        <p:nvSpPr>
          <p:cNvPr id="6" name="Rectangle 5"/>
          <p:cNvSpPr/>
          <p:nvPr/>
        </p:nvSpPr>
        <p:spPr bwMode="auto">
          <a:xfrm>
            <a:off x="4605382" y="178050"/>
            <a:ext cx="4438699" cy="2053542"/>
          </a:xfrm>
          <a:prstGeom prst="rect">
            <a:avLst/>
          </a:prstGeom>
          <a:solidFill>
            <a:srgbClr val="C8EFF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fr-FR" sz="2800" b="1" i="0" u="none" strike="noStrike" cap="none" normalizeH="0" baseline="0" dirty="0" smtClean="0">
                <a:ln>
                  <a:noFill/>
                </a:ln>
                <a:solidFill>
                  <a:schemeClr val="tx1"/>
                </a:solidFill>
                <a:effectLst/>
                <a:latin typeface="Arial"/>
                <a:ea typeface="ヒラギノ角ゴ Pro W3" pitchFamily="1" charset="-128"/>
                <a:cs typeface="Arial"/>
              </a:rPr>
              <a:t>Il n’y a pas de frein </a:t>
            </a:r>
          </a:p>
          <a:p>
            <a:pPr marL="0" marR="0" indent="0" algn="ctr" defTabSz="914400" rtl="0" eaLnBrk="0" fontAlgn="base" latinLnBrk="0" hangingPunct="0">
              <a:lnSpc>
                <a:spcPct val="100000"/>
              </a:lnSpc>
              <a:spcBef>
                <a:spcPct val="0"/>
              </a:spcBef>
              <a:spcAft>
                <a:spcPct val="0"/>
              </a:spcAft>
              <a:buClrTx/>
              <a:buSzTx/>
              <a:buFontTx/>
              <a:buNone/>
              <a:tabLst/>
            </a:pPr>
            <a:r>
              <a:rPr kumimoji="0" lang="fr-FR" sz="2800" b="1" i="0" u="none" strike="noStrike" cap="none" normalizeH="0" baseline="0" dirty="0" smtClean="0">
                <a:ln>
                  <a:noFill/>
                </a:ln>
                <a:solidFill>
                  <a:schemeClr val="tx1"/>
                </a:solidFill>
                <a:effectLst/>
                <a:latin typeface="Arial"/>
                <a:ea typeface="ヒラギノ角ゴ Pro W3" pitchFamily="1" charset="-128"/>
                <a:cs typeface="Arial"/>
              </a:rPr>
              <a:t>à la recherche </a:t>
            </a:r>
          </a:p>
          <a:p>
            <a:pPr marL="0" marR="0" indent="0" algn="ctr" defTabSz="914400" rtl="0" eaLnBrk="0" fontAlgn="base" latinLnBrk="0" hangingPunct="0">
              <a:lnSpc>
                <a:spcPct val="100000"/>
              </a:lnSpc>
              <a:spcBef>
                <a:spcPct val="0"/>
              </a:spcBef>
              <a:spcAft>
                <a:spcPct val="0"/>
              </a:spcAft>
              <a:buClrTx/>
              <a:buSzTx/>
              <a:buFontTx/>
              <a:buNone/>
              <a:tabLst/>
            </a:pPr>
            <a:r>
              <a:rPr kumimoji="0" lang="fr-FR" sz="2800" b="1" i="0" u="none" strike="noStrike" cap="none" normalizeH="0" baseline="0" dirty="0" smtClean="0">
                <a:ln>
                  <a:noFill/>
                </a:ln>
                <a:solidFill>
                  <a:schemeClr val="tx1"/>
                </a:solidFill>
                <a:effectLst/>
                <a:latin typeface="Arial"/>
                <a:ea typeface="ヒラギノ角ゴ Pro W3" pitchFamily="1" charset="-128"/>
                <a:cs typeface="Arial"/>
              </a:rPr>
              <a:t>mais il faut respecter </a:t>
            </a:r>
          </a:p>
          <a:p>
            <a:pPr marL="0" marR="0" indent="0" algn="ctr" defTabSz="914400" rtl="0" eaLnBrk="0" fontAlgn="base" latinLnBrk="0" hangingPunct="0">
              <a:lnSpc>
                <a:spcPct val="100000"/>
              </a:lnSpc>
              <a:spcBef>
                <a:spcPct val="0"/>
              </a:spcBef>
              <a:spcAft>
                <a:spcPct val="0"/>
              </a:spcAft>
              <a:buClrTx/>
              <a:buSzTx/>
              <a:buFontTx/>
              <a:buNone/>
              <a:tabLst/>
            </a:pPr>
            <a:r>
              <a:rPr kumimoji="0" lang="fr-FR" sz="2800" b="1" i="0" u="none" strike="noStrike" cap="none" normalizeH="0" baseline="0" dirty="0" smtClean="0">
                <a:ln>
                  <a:noFill/>
                </a:ln>
                <a:solidFill>
                  <a:schemeClr val="tx1"/>
                </a:solidFill>
                <a:effectLst/>
                <a:latin typeface="Arial"/>
                <a:ea typeface="ヒラギノ角ゴ Pro W3" pitchFamily="1" charset="-128"/>
                <a:cs typeface="Arial"/>
              </a:rPr>
              <a:t>les règles</a:t>
            </a:r>
            <a:endParaRPr kumimoji="0" lang="fr-FR" sz="2800" b="1" i="0" u="none" strike="noStrike" cap="none" normalizeH="0" baseline="30000" dirty="0" smtClean="0">
              <a:ln>
                <a:noFill/>
              </a:ln>
              <a:solidFill>
                <a:schemeClr val="tx1"/>
              </a:solidFill>
              <a:effectLst/>
              <a:latin typeface="Arial"/>
              <a:ea typeface="ヒラギノ角ゴ Pro W3" pitchFamily="1" charset="-128"/>
              <a:cs typeface="Arial"/>
            </a:endParaRPr>
          </a:p>
        </p:txBody>
      </p:sp>
    </p:spTree>
    <p:extLst>
      <p:ext uri="{BB962C8B-B14F-4D97-AF65-F5344CB8AC3E}">
        <p14:creationId xmlns:p14="http://schemas.microsoft.com/office/powerpoint/2010/main" val="7916962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044" y="1107363"/>
            <a:ext cx="4184502" cy="4401205"/>
          </a:xfrm>
          <a:prstGeom prst="rect">
            <a:avLst/>
          </a:prstGeom>
          <a:solidFill>
            <a:srgbClr val="E7E6E6"/>
          </a:solidFill>
          <a:ln>
            <a:solidFill>
              <a:srgbClr val="5B9BD5"/>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Loi n°78-17 </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du 6 janvier 1978 relative à l'informatique, </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aux fichiers </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et aux libertés (LIL): </a:t>
            </a: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28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fr-FR" sz="2800" b="1" i="1" kern="0" baseline="0" dirty="0" smtClean="0">
                <a:solidFill>
                  <a:srgbClr val="0000FF"/>
                </a:solidFill>
                <a:latin typeface="Arial" panose="020B0604020202020204" pitchFamily="34" charset="0"/>
                <a:ea typeface="+mn-ea"/>
                <a:cs typeface="Arial" panose="020B0604020202020204" pitchFamily="34" charset="0"/>
              </a:rPr>
              <a:t>Définition d’une donnée à caractère personnel.</a:t>
            </a:r>
            <a:r>
              <a:rPr kumimoji="0" lang="fr-FR" sz="2800" b="1" i="1" u="none" strike="noStrike" kern="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 </a:t>
            </a:r>
          </a:p>
        </p:txBody>
      </p:sp>
      <p:sp>
        <p:nvSpPr>
          <p:cNvPr id="3" name="ZoneTexte 2"/>
          <p:cNvSpPr txBox="1"/>
          <p:nvPr/>
        </p:nvSpPr>
        <p:spPr>
          <a:xfrm>
            <a:off x="178043" y="201794"/>
            <a:ext cx="1616886" cy="369332"/>
          </a:xfrm>
          <a:prstGeom prst="rect">
            <a:avLst/>
          </a:prstGeom>
          <a:solidFill>
            <a:schemeClr val="accent3">
              <a:lumMod val="40000"/>
              <a:lumOff val="60000"/>
            </a:schemeClr>
          </a:solidFill>
        </p:spPr>
        <p:txBody>
          <a:bodyPr wrap="none" rtlCol="0">
            <a:spAutoFit/>
          </a:bodyPr>
          <a:lstStyle/>
          <a:p>
            <a:r>
              <a:rPr lang="fr-FR" b="1" dirty="0" smtClean="0">
                <a:latin typeface="Arial"/>
                <a:cs typeface="Arial"/>
              </a:rPr>
              <a:t>HISTORIQUE</a:t>
            </a:r>
            <a:endParaRPr lang="fr-FR" b="1" dirty="0">
              <a:latin typeface="Arial"/>
              <a:cs typeface="Arial"/>
            </a:endParaRPr>
          </a:p>
        </p:txBody>
      </p:sp>
      <p:pic>
        <p:nvPicPr>
          <p:cNvPr id="7" name="Picture 6" descr="Le drapeau français - Drapeau franc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8043" y="758496"/>
            <a:ext cx="517134" cy="364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4503654" y="2228170"/>
            <a:ext cx="4492134" cy="4401205"/>
          </a:xfrm>
          <a:prstGeom prst="rect">
            <a:avLst/>
          </a:prstGeom>
          <a:solidFill>
            <a:srgbClr val="E7E6E6"/>
          </a:solidFill>
          <a:ln>
            <a:solidFill>
              <a:srgbClr val="5B9BD5"/>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Directive européenne de 1995:</a:t>
            </a:r>
          </a:p>
          <a:p>
            <a:pPr marL="457200" marR="0" lvl="0" indent="-457200" defTabSz="914400" eaLnBrk="1" fontAlgn="auto" latinLnBrk="0" hangingPunct="1">
              <a:lnSpc>
                <a:spcPct val="100000"/>
              </a:lnSpc>
              <a:spcBef>
                <a:spcPts val="0"/>
              </a:spcBef>
              <a:spcAft>
                <a:spcPts val="0"/>
              </a:spcAft>
              <a:buClrTx/>
              <a:buSzTx/>
              <a:buFontTx/>
              <a:buChar char="-"/>
              <a:tabLst/>
              <a:defRPr/>
            </a:pPr>
            <a:r>
              <a:rPr lang="fr-FR" sz="2800" b="1" kern="0" dirty="0">
                <a:solidFill>
                  <a:prstClr val="black"/>
                </a:solidFill>
                <a:latin typeface="Arial" panose="020B0604020202020204" pitchFamily="34" charset="0"/>
                <a:cs typeface="Arial" panose="020B0604020202020204" pitchFamily="34" charset="0"/>
              </a:rPr>
              <a:t>M</a:t>
            </a:r>
            <a:r>
              <a:rPr kumimoji="0" lang="fr-FR" sz="2800" b="1" i="0" u="none" strike="noStrike" kern="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ême</a:t>
            </a:r>
            <a:r>
              <a:rPr kumimoji="0" lang="fr-FR" sz="28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principe que 1978 mais pour tous les pays de l’Union</a:t>
            </a:r>
          </a:p>
          <a:p>
            <a:pPr marL="457200" marR="0" lvl="0" indent="-457200" defTabSz="914400" eaLnBrk="1" fontAlgn="auto" latinLnBrk="0" hangingPunct="1">
              <a:lnSpc>
                <a:spcPct val="100000"/>
              </a:lnSpc>
              <a:spcBef>
                <a:spcPts val="0"/>
              </a:spcBef>
              <a:spcAft>
                <a:spcPts val="0"/>
              </a:spcAft>
              <a:buClrTx/>
              <a:buSzTx/>
              <a:buFontTx/>
              <a:buChar char="-"/>
              <a:tabLst/>
              <a:defRPr/>
            </a:pPr>
            <a:r>
              <a:rPr kumimoji="0" lang="fr-FR" sz="28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Ajout d’une CNIL par pays de l’UE </a:t>
            </a:r>
            <a:endParaRPr lang="fr-FR" sz="2800" b="1" kern="0" dirty="0">
              <a:solidFill>
                <a:prstClr val="black"/>
              </a:solidFill>
              <a:latin typeface="Arial" panose="020B0604020202020204" pitchFamily="34" charset="0"/>
              <a:cs typeface="Arial" panose="020B0604020202020204" pitchFamily="34" charset="0"/>
            </a:endParaRPr>
          </a:p>
          <a:p>
            <a:pPr marL="457200" marR="0" lvl="0" indent="-457200" defTabSz="914400" eaLnBrk="1" fontAlgn="auto" latinLnBrk="0" hangingPunct="1">
              <a:lnSpc>
                <a:spcPct val="100000"/>
              </a:lnSpc>
              <a:spcBef>
                <a:spcPts val="0"/>
              </a:spcBef>
              <a:spcAft>
                <a:spcPts val="0"/>
              </a:spcAft>
              <a:buClrTx/>
              <a:buSzTx/>
              <a:buFontTx/>
              <a:buChar char="-"/>
              <a:tabLst/>
              <a:defRPr/>
            </a:pPr>
            <a:r>
              <a:rPr kumimoji="0" lang="fr-FR" sz="28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Directive devant être transposée dans les droits nationaux.</a:t>
            </a:r>
          </a:p>
        </p:txBody>
      </p:sp>
      <p:pic>
        <p:nvPicPr>
          <p:cNvPr id="15" name="Picture 6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17070" y="1866450"/>
            <a:ext cx="518512" cy="34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51470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8137" y="2483107"/>
            <a:ext cx="4221903" cy="3901487"/>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t"/>
          <a:lstStyle/>
          <a:p>
            <a:pPr marL="285750" indent="-285750">
              <a:buFont typeface="Arial"/>
              <a:buChar char="•"/>
            </a:pPr>
            <a:r>
              <a:rPr lang="fr-FR" sz="2400" dirty="0" smtClean="0">
                <a:solidFill>
                  <a:srgbClr val="000000"/>
                </a:solidFill>
                <a:latin typeface="Arial"/>
                <a:cs typeface="Arial"/>
              </a:rPr>
              <a:t>Droit à l’information</a:t>
            </a:r>
          </a:p>
          <a:p>
            <a:pPr marL="285750" indent="-285750">
              <a:buFont typeface="Arial"/>
              <a:buChar char="•"/>
            </a:pPr>
            <a:r>
              <a:rPr lang="fr-FR" sz="2400" dirty="0" smtClean="0">
                <a:solidFill>
                  <a:srgbClr val="000000"/>
                </a:solidFill>
                <a:latin typeface="Arial"/>
                <a:cs typeface="Arial"/>
              </a:rPr>
              <a:t>Droit d’accès</a:t>
            </a:r>
          </a:p>
          <a:p>
            <a:pPr marL="285750" indent="-285750">
              <a:buFont typeface="Arial"/>
              <a:buChar char="•"/>
            </a:pPr>
            <a:r>
              <a:rPr lang="fr-FR" sz="2400" dirty="0" smtClean="0">
                <a:solidFill>
                  <a:srgbClr val="000000"/>
                </a:solidFill>
                <a:latin typeface="Arial"/>
                <a:cs typeface="Arial"/>
              </a:rPr>
              <a:t>Droit de rectification</a:t>
            </a:r>
          </a:p>
          <a:p>
            <a:pPr marL="285750" indent="-285750">
              <a:buFont typeface="Arial"/>
              <a:buChar char="•"/>
            </a:pPr>
            <a:r>
              <a:rPr lang="fr-FR" sz="2400" dirty="0" smtClean="0">
                <a:solidFill>
                  <a:srgbClr val="000000"/>
                </a:solidFill>
                <a:latin typeface="Arial"/>
                <a:cs typeface="Arial"/>
              </a:rPr>
              <a:t>Droit à l’effacement ou droit à l’oubli</a:t>
            </a:r>
          </a:p>
          <a:p>
            <a:pPr marL="285750" indent="-285750">
              <a:buFont typeface="Arial"/>
              <a:buChar char="•"/>
            </a:pPr>
            <a:r>
              <a:rPr lang="fr-FR" sz="2400" dirty="0" smtClean="0">
                <a:solidFill>
                  <a:srgbClr val="000000"/>
                </a:solidFill>
                <a:latin typeface="Arial"/>
                <a:cs typeface="Arial"/>
              </a:rPr>
              <a:t>Droit à la limitation du traitement</a:t>
            </a:r>
          </a:p>
          <a:p>
            <a:pPr marL="285750" indent="-285750">
              <a:buFont typeface="Arial"/>
              <a:buChar char="•"/>
            </a:pPr>
            <a:r>
              <a:rPr lang="fr-FR" sz="2400" dirty="0" smtClean="0">
                <a:solidFill>
                  <a:srgbClr val="000000"/>
                </a:solidFill>
                <a:latin typeface="Arial"/>
                <a:cs typeface="Arial"/>
              </a:rPr>
              <a:t>Obligation de notification du responsable</a:t>
            </a:r>
          </a:p>
          <a:p>
            <a:pPr marL="285750" indent="-285750">
              <a:buFont typeface="Arial"/>
              <a:buChar char="•"/>
            </a:pPr>
            <a:endParaRPr lang="fr-FR" sz="2400" dirty="0">
              <a:solidFill>
                <a:srgbClr val="000000"/>
              </a:solidFill>
              <a:latin typeface="Arial"/>
              <a:cs typeface="Arial"/>
            </a:endParaRPr>
          </a:p>
        </p:txBody>
      </p:sp>
      <p:sp>
        <p:nvSpPr>
          <p:cNvPr id="4" name="Rectangle 3"/>
          <p:cNvSpPr/>
          <p:nvPr/>
        </p:nvSpPr>
        <p:spPr>
          <a:xfrm>
            <a:off x="4703089" y="2483107"/>
            <a:ext cx="4221903" cy="3901487"/>
          </a:xfrm>
          <a:prstGeom prst="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t"/>
          <a:lstStyle/>
          <a:p>
            <a:pPr marL="285750" indent="-285750">
              <a:buFont typeface="Arial"/>
              <a:buChar char="•"/>
            </a:pPr>
            <a:r>
              <a:rPr lang="fr-FR" sz="2400" dirty="0" smtClean="0">
                <a:solidFill>
                  <a:srgbClr val="000000"/>
                </a:solidFill>
                <a:latin typeface="Arial"/>
                <a:cs typeface="Arial"/>
              </a:rPr>
              <a:t>Droit à la portabilité des données</a:t>
            </a:r>
          </a:p>
          <a:p>
            <a:pPr marL="285750" indent="-285750">
              <a:buFont typeface="Arial"/>
              <a:buChar char="•"/>
            </a:pPr>
            <a:r>
              <a:rPr lang="fr-FR" sz="2400" dirty="0" smtClean="0">
                <a:solidFill>
                  <a:srgbClr val="000000"/>
                </a:solidFill>
                <a:latin typeface="Arial"/>
                <a:cs typeface="Arial"/>
              </a:rPr>
              <a:t>Droit d’opposition</a:t>
            </a:r>
          </a:p>
          <a:p>
            <a:pPr marL="285750" indent="-285750">
              <a:buFont typeface="Arial"/>
              <a:buChar char="•"/>
            </a:pPr>
            <a:r>
              <a:rPr lang="fr-FR" sz="2400" dirty="0" smtClean="0">
                <a:solidFill>
                  <a:srgbClr val="000000"/>
                </a:solidFill>
                <a:latin typeface="Arial"/>
                <a:cs typeface="Arial"/>
              </a:rPr>
              <a:t>Droit de ne pas être soumis à une décision individuelle informatisée</a:t>
            </a:r>
          </a:p>
          <a:p>
            <a:pPr marL="285750" indent="-285750">
              <a:buFont typeface="Arial"/>
              <a:buChar char="•"/>
            </a:pPr>
            <a:r>
              <a:rPr lang="fr-FR" sz="2400" dirty="0" smtClean="0">
                <a:solidFill>
                  <a:srgbClr val="000000"/>
                </a:solidFill>
                <a:latin typeface="Arial"/>
                <a:cs typeface="Arial"/>
              </a:rPr>
              <a:t>Droit à la communication d’une violation de données à caractère personnel</a:t>
            </a:r>
          </a:p>
          <a:p>
            <a:pPr marL="285750" indent="-285750">
              <a:buFont typeface="Arial"/>
              <a:buChar char="•"/>
            </a:pPr>
            <a:endParaRPr lang="fr-FR" sz="2400" dirty="0">
              <a:solidFill>
                <a:srgbClr val="000000"/>
              </a:solidFill>
              <a:latin typeface="Arial"/>
              <a:cs typeface="Arial"/>
            </a:endParaRPr>
          </a:p>
        </p:txBody>
      </p:sp>
      <p:grpSp>
        <p:nvGrpSpPr>
          <p:cNvPr id="5" name="Grouper 4"/>
          <p:cNvGrpSpPr/>
          <p:nvPr/>
        </p:nvGrpSpPr>
        <p:grpSpPr>
          <a:xfrm>
            <a:off x="0" y="0"/>
            <a:ext cx="4439209" cy="2467266"/>
            <a:chOff x="0" y="0"/>
            <a:chExt cx="4439209" cy="2467266"/>
          </a:xfrm>
        </p:grpSpPr>
        <p:pic>
          <p:nvPicPr>
            <p:cNvPr id="6" name="Image 5" descr="Capture d’écran 2019-09-19 à 10.47.43.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4439209" cy="2467266"/>
            </a:xfrm>
            <a:prstGeom prst="rect">
              <a:avLst/>
            </a:prstGeom>
          </p:spPr>
        </p:pic>
        <p:sp>
          <p:nvSpPr>
            <p:cNvPr id="7" name="ZoneTexte 6"/>
            <p:cNvSpPr txBox="1"/>
            <p:nvPr/>
          </p:nvSpPr>
          <p:spPr>
            <a:xfrm>
              <a:off x="0" y="1743185"/>
              <a:ext cx="2492605" cy="707886"/>
            </a:xfrm>
            <a:prstGeom prst="rect">
              <a:avLst/>
            </a:prstGeom>
            <a:noFill/>
          </p:spPr>
          <p:txBody>
            <a:bodyPr wrap="square" rtlCol="0">
              <a:spAutoFit/>
            </a:bodyPr>
            <a:lstStyle/>
            <a:p>
              <a:r>
                <a:rPr lang="fr-FR" sz="2000" dirty="0" smtClean="0">
                  <a:solidFill>
                    <a:schemeClr val="bg1"/>
                  </a:solidFill>
                  <a:latin typeface="Arial"/>
                  <a:cs typeface="Arial"/>
                </a:rPr>
                <a:t>J’entends les cris des collègues !</a:t>
              </a:r>
              <a:endParaRPr lang="fr-FR" sz="2000" dirty="0">
                <a:solidFill>
                  <a:schemeClr val="bg1"/>
                </a:solidFill>
                <a:latin typeface="Arial"/>
                <a:cs typeface="Arial"/>
              </a:endParaRPr>
            </a:p>
          </p:txBody>
        </p:sp>
      </p:grpSp>
      <p:sp>
        <p:nvSpPr>
          <p:cNvPr id="8" name="Rectangle 7"/>
          <p:cNvSpPr/>
          <p:nvPr/>
        </p:nvSpPr>
        <p:spPr bwMode="auto">
          <a:xfrm>
            <a:off x="4605382" y="178050"/>
            <a:ext cx="4438699" cy="2053542"/>
          </a:xfrm>
          <a:prstGeom prst="rect">
            <a:avLst/>
          </a:prstGeom>
          <a:solidFill>
            <a:srgbClr val="C8EFF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fr-FR" sz="2800" b="1" i="0" u="none" strike="noStrike" cap="none" normalizeH="0" baseline="0" dirty="0" smtClean="0">
                <a:ln>
                  <a:noFill/>
                </a:ln>
                <a:solidFill>
                  <a:schemeClr val="tx1"/>
                </a:solidFill>
                <a:effectLst/>
                <a:latin typeface="Arial"/>
                <a:ea typeface="ヒラギノ角ゴ Pro W3" pitchFamily="1" charset="-128"/>
                <a:cs typeface="Arial"/>
              </a:rPr>
              <a:t>Il n’y a pas de frein </a:t>
            </a:r>
          </a:p>
          <a:p>
            <a:pPr marL="0" marR="0" indent="0" algn="ctr" defTabSz="914400" rtl="0" eaLnBrk="0" fontAlgn="base" latinLnBrk="0" hangingPunct="0">
              <a:lnSpc>
                <a:spcPct val="100000"/>
              </a:lnSpc>
              <a:spcBef>
                <a:spcPct val="0"/>
              </a:spcBef>
              <a:spcAft>
                <a:spcPct val="0"/>
              </a:spcAft>
              <a:buClrTx/>
              <a:buSzTx/>
              <a:buFontTx/>
              <a:buNone/>
              <a:tabLst/>
            </a:pPr>
            <a:r>
              <a:rPr kumimoji="0" lang="fr-FR" sz="2800" b="1" i="0" u="none" strike="noStrike" cap="none" normalizeH="0" baseline="0" dirty="0" smtClean="0">
                <a:ln>
                  <a:noFill/>
                </a:ln>
                <a:solidFill>
                  <a:schemeClr val="tx1"/>
                </a:solidFill>
                <a:effectLst/>
                <a:latin typeface="Arial"/>
                <a:ea typeface="ヒラギノ角ゴ Pro W3" pitchFamily="1" charset="-128"/>
                <a:cs typeface="Arial"/>
              </a:rPr>
              <a:t>à la recherche </a:t>
            </a:r>
          </a:p>
          <a:p>
            <a:pPr marL="0" marR="0" indent="0" algn="ctr" defTabSz="914400" rtl="0" eaLnBrk="0" fontAlgn="base" latinLnBrk="0" hangingPunct="0">
              <a:lnSpc>
                <a:spcPct val="100000"/>
              </a:lnSpc>
              <a:spcBef>
                <a:spcPct val="0"/>
              </a:spcBef>
              <a:spcAft>
                <a:spcPct val="0"/>
              </a:spcAft>
              <a:buClrTx/>
              <a:buSzTx/>
              <a:buFontTx/>
              <a:buNone/>
              <a:tabLst/>
            </a:pPr>
            <a:r>
              <a:rPr kumimoji="0" lang="fr-FR" sz="2800" b="1" i="0" u="none" strike="noStrike" cap="none" normalizeH="0" baseline="0" dirty="0" smtClean="0">
                <a:ln>
                  <a:noFill/>
                </a:ln>
                <a:solidFill>
                  <a:schemeClr val="tx1"/>
                </a:solidFill>
                <a:effectLst/>
                <a:latin typeface="Arial"/>
                <a:ea typeface="ヒラギノ角ゴ Pro W3" pitchFamily="1" charset="-128"/>
                <a:cs typeface="Arial"/>
              </a:rPr>
              <a:t>mais il faut respecter </a:t>
            </a:r>
          </a:p>
          <a:p>
            <a:pPr marL="0" marR="0" indent="0" algn="ctr" defTabSz="914400" rtl="0" eaLnBrk="0" fontAlgn="base" latinLnBrk="0" hangingPunct="0">
              <a:lnSpc>
                <a:spcPct val="100000"/>
              </a:lnSpc>
              <a:spcBef>
                <a:spcPct val="0"/>
              </a:spcBef>
              <a:spcAft>
                <a:spcPct val="0"/>
              </a:spcAft>
              <a:buClrTx/>
              <a:buSzTx/>
              <a:buFontTx/>
              <a:buNone/>
              <a:tabLst/>
            </a:pPr>
            <a:r>
              <a:rPr kumimoji="0" lang="fr-FR" sz="2800" b="1" i="0" u="none" strike="noStrike" cap="none" normalizeH="0" baseline="0" dirty="0" smtClean="0">
                <a:ln>
                  <a:noFill/>
                </a:ln>
                <a:solidFill>
                  <a:schemeClr val="tx1"/>
                </a:solidFill>
                <a:effectLst/>
                <a:latin typeface="Arial"/>
                <a:ea typeface="ヒラギノ角ゴ Pro W3" pitchFamily="1" charset="-128"/>
                <a:cs typeface="Arial"/>
              </a:rPr>
              <a:t>les règles</a:t>
            </a:r>
            <a:endParaRPr kumimoji="0" lang="fr-FR" sz="2800" b="1" i="0" u="none" strike="noStrike" cap="none" normalizeH="0" baseline="30000" dirty="0" smtClean="0">
              <a:ln>
                <a:noFill/>
              </a:ln>
              <a:solidFill>
                <a:schemeClr val="tx1"/>
              </a:solidFill>
              <a:effectLst/>
              <a:latin typeface="Arial"/>
              <a:ea typeface="ヒラギノ角ゴ Pro W3" pitchFamily="1" charset="-128"/>
              <a:cs typeface="Arial"/>
            </a:endParaRPr>
          </a:p>
        </p:txBody>
      </p:sp>
      <p:sp>
        <p:nvSpPr>
          <p:cNvPr id="9" name="ZoneTexte 8"/>
          <p:cNvSpPr txBox="1"/>
          <p:nvPr/>
        </p:nvSpPr>
        <p:spPr>
          <a:xfrm>
            <a:off x="595730" y="6117044"/>
            <a:ext cx="7922661" cy="707886"/>
          </a:xfrm>
          <a:prstGeom prst="rect">
            <a:avLst/>
          </a:prstGeom>
          <a:solidFill>
            <a:schemeClr val="bg1"/>
          </a:solidFill>
        </p:spPr>
        <p:txBody>
          <a:bodyPr wrap="none" rtlCol="0">
            <a:spAutoFit/>
          </a:bodyPr>
          <a:lstStyle/>
          <a:p>
            <a:pPr algn="ctr"/>
            <a:r>
              <a:rPr lang="fr-FR" sz="2000" b="1" dirty="0" smtClean="0">
                <a:latin typeface="Arial"/>
                <a:cs typeface="Arial"/>
              </a:rPr>
              <a:t>Pour chaque traitement se poser les questions suivantes:</a:t>
            </a:r>
          </a:p>
          <a:p>
            <a:pPr algn="ctr"/>
            <a:r>
              <a:rPr lang="fr-FR" sz="2000" b="1" dirty="0" smtClean="0">
                <a:latin typeface="Arial"/>
                <a:cs typeface="Arial"/>
              </a:rPr>
              <a:t>QUI </a:t>
            </a:r>
            <a:r>
              <a:rPr lang="mr-IN" sz="2000" b="1" dirty="0" smtClean="0">
                <a:latin typeface="Arial"/>
                <a:cs typeface="Arial"/>
              </a:rPr>
              <a:t>–</a:t>
            </a:r>
            <a:r>
              <a:rPr lang="fr-FR" sz="2000" b="1" dirty="0" smtClean="0">
                <a:latin typeface="Arial"/>
                <a:cs typeface="Arial"/>
              </a:rPr>
              <a:t> QUOI </a:t>
            </a:r>
            <a:r>
              <a:rPr lang="mr-IN" sz="2000" b="1" dirty="0" smtClean="0">
                <a:latin typeface="Arial"/>
                <a:cs typeface="Arial"/>
              </a:rPr>
              <a:t>–</a:t>
            </a:r>
            <a:r>
              <a:rPr lang="fr-FR" sz="2000" b="1" dirty="0" smtClean="0">
                <a:latin typeface="Arial"/>
                <a:cs typeface="Arial"/>
              </a:rPr>
              <a:t> POURQUOI </a:t>
            </a:r>
            <a:r>
              <a:rPr lang="mr-IN" sz="2000" b="1" dirty="0" smtClean="0">
                <a:latin typeface="Arial"/>
                <a:cs typeface="Arial"/>
              </a:rPr>
              <a:t>–</a:t>
            </a:r>
            <a:r>
              <a:rPr lang="fr-FR" sz="2000" b="1" dirty="0" smtClean="0">
                <a:latin typeface="Arial"/>
                <a:cs typeface="Arial"/>
              </a:rPr>
              <a:t> OU </a:t>
            </a:r>
            <a:r>
              <a:rPr lang="mr-IN" sz="2000" b="1" dirty="0" smtClean="0">
                <a:latin typeface="Arial"/>
                <a:cs typeface="Arial"/>
              </a:rPr>
              <a:t>–</a:t>
            </a:r>
            <a:r>
              <a:rPr lang="fr-FR" sz="2000" b="1" dirty="0" smtClean="0">
                <a:latin typeface="Arial"/>
                <a:cs typeface="Arial"/>
              </a:rPr>
              <a:t> JUSQU’À QUAND - COMMENT</a:t>
            </a:r>
            <a:endParaRPr lang="fr-FR" sz="2000" b="1" dirty="0">
              <a:latin typeface="Arial"/>
              <a:cs typeface="Arial"/>
            </a:endParaRPr>
          </a:p>
        </p:txBody>
      </p:sp>
    </p:spTree>
    <p:extLst>
      <p:ext uri="{BB962C8B-B14F-4D97-AF65-F5344CB8AC3E}">
        <p14:creationId xmlns:p14="http://schemas.microsoft.com/office/powerpoint/2010/main" val="29810937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19-09-25 à 10.56.02.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693875"/>
            <a:ext cx="9144000" cy="5810569"/>
          </a:xfrm>
          <a:prstGeom prst="rect">
            <a:avLst/>
          </a:prstGeom>
        </p:spPr>
      </p:pic>
      <p:sp>
        <p:nvSpPr>
          <p:cNvPr id="3" name="ZoneTexte 2"/>
          <p:cNvSpPr txBox="1"/>
          <p:nvPr/>
        </p:nvSpPr>
        <p:spPr>
          <a:xfrm>
            <a:off x="178043" y="201794"/>
            <a:ext cx="3378449" cy="369332"/>
          </a:xfrm>
          <a:prstGeom prst="rect">
            <a:avLst/>
          </a:prstGeom>
          <a:solidFill>
            <a:schemeClr val="accent3">
              <a:lumMod val="40000"/>
              <a:lumOff val="60000"/>
            </a:schemeClr>
          </a:solidFill>
        </p:spPr>
        <p:txBody>
          <a:bodyPr wrap="none" rtlCol="0">
            <a:spAutoFit/>
          </a:bodyPr>
          <a:lstStyle/>
          <a:p>
            <a:r>
              <a:rPr lang="fr-FR" b="1" dirty="0" smtClean="0">
                <a:latin typeface="Arial"/>
                <a:cs typeface="Arial"/>
              </a:rPr>
              <a:t>RETENIR</a:t>
            </a:r>
            <a:r>
              <a:rPr lang="mr-IN" b="1" dirty="0" smtClean="0">
                <a:latin typeface="Arial"/>
                <a:cs typeface="Arial"/>
              </a:rPr>
              <a:t>…</a:t>
            </a:r>
            <a:r>
              <a:rPr lang="fr-FR" b="1" dirty="0" smtClean="0">
                <a:latin typeface="Arial"/>
                <a:cs typeface="Arial"/>
              </a:rPr>
              <a:t>.Le RGPD c’est </a:t>
            </a:r>
            <a:r>
              <a:rPr lang="mr-IN" b="1" dirty="0" smtClean="0">
                <a:latin typeface="Arial"/>
                <a:cs typeface="Arial"/>
              </a:rPr>
              <a:t>…</a:t>
            </a:r>
            <a:endParaRPr lang="fr-FR" b="1" dirty="0">
              <a:latin typeface="Arial"/>
              <a:cs typeface="Arial"/>
            </a:endParaRPr>
          </a:p>
        </p:txBody>
      </p:sp>
    </p:spTree>
    <p:extLst>
      <p:ext uri="{BB962C8B-B14F-4D97-AF65-F5344CB8AC3E}">
        <p14:creationId xmlns:p14="http://schemas.microsoft.com/office/powerpoint/2010/main" val="33031610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bwMode="auto">
          <a:xfrm>
            <a:off x="323528" y="1124744"/>
            <a:ext cx="8280920" cy="5243349"/>
          </a:xfrm>
          <a:prstGeom prst="rect">
            <a:avLst/>
          </a:prstGeom>
          <a:noFill/>
          <a:ln w="12700">
            <a:solidFill>
              <a:schemeClr val="tx1"/>
            </a:solidFill>
            <a:miter lim="800000"/>
            <a:headEnd/>
            <a:tailEnd/>
          </a:ln>
        </p:spPr>
        <p:txBody>
          <a:bodyPr wrap="square" lIns="72000" tIns="36000" rIns="252000" bIns="36000" rtlCol="0" anchor="ctr" anchorCtr="0">
            <a:spAutoFit/>
          </a:bodyPr>
          <a:lstStyle/>
          <a:p>
            <a:pPr marL="342900" indent="-342900">
              <a:buFontTx/>
              <a:buChar char="-"/>
            </a:pPr>
            <a:r>
              <a:rPr lang="fr-FR" sz="2400" b="1" baseline="0" dirty="0" smtClean="0">
                <a:latin typeface="Arial"/>
                <a:cs typeface="Arial"/>
              </a:rPr>
              <a:t>Les fichiers de recherche ou de statistique</a:t>
            </a:r>
          </a:p>
          <a:p>
            <a:pPr marL="342900" indent="-342900">
              <a:buFontTx/>
              <a:buChar char="-"/>
            </a:pPr>
            <a:r>
              <a:rPr lang="fr-FR" sz="2400" b="1" baseline="0" dirty="0" smtClean="0">
                <a:latin typeface="Arial"/>
                <a:cs typeface="Arial"/>
              </a:rPr>
              <a:t>Le contenu des dossiers médicaux</a:t>
            </a:r>
          </a:p>
          <a:p>
            <a:pPr marL="342900" indent="-342900">
              <a:buFontTx/>
              <a:buChar char="-"/>
            </a:pPr>
            <a:r>
              <a:rPr lang="fr-FR" sz="2400" b="1" baseline="0" dirty="0" smtClean="0">
                <a:latin typeface="Arial"/>
                <a:cs typeface="Arial"/>
              </a:rPr>
              <a:t>Le transfert de CR ou de dossiers médicaux ou de fichiers nominatifs</a:t>
            </a:r>
          </a:p>
          <a:p>
            <a:pPr marL="342900" indent="-342900">
              <a:buFontTx/>
              <a:buChar char="-"/>
            </a:pPr>
            <a:r>
              <a:rPr lang="fr-FR" sz="2400" b="1" baseline="0" dirty="0" smtClean="0">
                <a:latin typeface="Arial"/>
                <a:cs typeface="Arial"/>
              </a:rPr>
              <a:t>Le stockage de fichiers nominatifs</a:t>
            </a:r>
          </a:p>
          <a:p>
            <a:pPr marL="342900" indent="-342900">
              <a:buFontTx/>
              <a:buChar char="-"/>
            </a:pPr>
            <a:r>
              <a:rPr lang="fr-FR" sz="2400" b="1" baseline="0" dirty="0" smtClean="0">
                <a:latin typeface="Arial"/>
                <a:cs typeface="Arial"/>
              </a:rPr>
              <a:t>Les RH</a:t>
            </a:r>
          </a:p>
          <a:p>
            <a:pPr marL="342900" indent="-342900">
              <a:buFontTx/>
              <a:buChar char="-"/>
            </a:pPr>
            <a:r>
              <a:rPr lang="fr-FR" sz="2400" b="1" baseline="0" dirty="0" smtClean="0">
                <a:latin typeface="Arial"/>
                <a:cs typeface="Arial"/>
              </a:rPr>
              <a:t>La vidéo protection</a:t>
            </a:r>
          </a:p>
          <a:p>
            <a:pPr marL="342900" indent="-342900">
              <a:buFontTx/>
              <a:buChar char="-"/>
            </a:pPr>
            <a:r>
              <a:rPr lang="fr-FR" sz="2400" b="1" baseline="0" dirty="0" smtClean="0">
                <a:latin typeface="Arial"/>
                <a:cs typeface="Arial"/>
              </a:rPr>
              <a:t>Les réseaux sociaux et Google</a:t>
            </a:r>
            <a:r>
              <a:rPr lang="mr-IN" sz="2400" b="1" baseline="0" dirty="0" smtClean="0">
                <a:latin typeface="Arial"/>
                <a:cs typeface="Arial"/>
              </a:rPr>
              <a:t>…</a:t>
            </a:r>
            <a:r>
              <a:rPr lang="fr-FR" sz="2400" b="1" baseline="0" dirty="0" smtClean="0">
                <a:latin typeface="Arial"/>
                <a:cs typeface="Arial"/>
              </a:rPr>
              <a:t>et les faux amis</a:t>
            </a:r>
            <a:r>
              <a:rPr lang="mr-IN" sz="2400" b="1" baseline="0" smtClean="0">
                <a:latin typeface="Arial"/>
                <a:cs typeface="Arial"/>
              </a:rPr>
              <a:t>…</a:t>
            </a:r>
            <a:endParaRPr lang="fr-FR" sz="2400" b="1" baseline="0" dirty="0" smtClean="0">
              <a:latin typeface="Arial"/>
              <a:cs typeface="Arial"/>
            </a:endParaRPr>
          </a:p>
          <a:p>
            <a:pPr marL="342900" indent="-342900">
              <a:buFontTx/>
              <a:buChar char="-"/>
            </a:pPr>
            <a:r>
              <a:rPr lang="fr-FR" sz="2400" b="1" baseline="0" dirty="0" smtClean="0">
                <a:latin typeface="Arial"/>
                <a:cs typeface="Arial"/>
              </a:rPr>
              <a:t>Et</a:t>
            </a:r>
            <a:r>
              <a:rPr lang="mr-IN" sz="2400" b="1" baseline="0" dirty="0" smtClean="0">
                <a:latin typeface="Arial"/>
                <a:cs typeface="Arial"/>
              </a:rPr>
              <a:t>…</a:t>
            </a:r>
            <a:r>
              <a:rPr lang="fr-FR" sz="2400" b="1" baseline="0" dirty="0" smtClean="0">
                <a:latin typeface="Arial"/>
                <a:cs typeface="Arial"/>
              </a:rPr>
              <a:t>.</a:t>
            </a:r>
          </a:p>
          <a:p>
            <a:pPr marL="342900" indent="-342900">
              <a:buFontTx/>
              <a:buChar char="-"/>
            </a:pPr>
            <a:endParaRPr lang="fr-FR" sz="2400" b="1" baseline="0" dirty="0" smtClean="0">
              <a:latin typeface="Arial"/>
              <a:cs typeface="Arial"/>
            </a:endParaRPr>
          </a:p>
          <a:p>
            <a:pPr marL="342900" indent="-342900">
              <a:buFontTx/>
              <a:buChar char="-"/>
            </a:pPr>
            <a:endParaRPr lang="fr-FR" sz="2400" b="1" baseline="0" dirty="0">
              <a:latin typeface="Arial"/>
              <a:cs typeface="Arial"/>
            </a:endParaRPr>
          </a:p>
          <a:p>
            <a:pPr marL="342900" indent="-342900">
              <a:buFontTx/>
              <a:buChar char="-"/>
            </a:pPr>
            <a:endParaRPr lang="fr-FR" sz="2400" b="1" baseline="0" dirty="0" smtClean="0">
              <a:latin typeface="Arial"/>
              <a:cs typeface="Arial"/>
            </a:endParaRPr>
          </a:p>
          <a:p>
            <a:pPr marL="342900" indent="-342900">
              <a:buFontTx/>
              <a:buChar char="-"/>
            </a:pPr>
            <a:endParaRPr lang="fr-FR" sz="2400" b="1" baseline="0" dirty="0">
              <a:latin typeface="Arial"/>
              <a:cs typeface="Arial"/>
            </a:endParaRPr>
          </a:p>
          <a:p>
            <a:pPr marL="342900" indent="-342900">
              <a:buFontTx/>
              <a:buChar char="-"/>
            </a:pPr>
            <a:endParaRPr lang="fr-FR" sz="2400" b="1" baseline="0" dirty="0" smtClean="0">
              <a:latin typeface="Arial"/>
              <a:cs typeface="Arial"/>
            </a:endParaRPr>
          </a:p>
        </p:txBody>
      </p:sp>
      <p:pic>
        <p:nvPicPr>
          <p:cNvPr id="3" name="Image 2"/>
          <p:cNvPicPr>
            <a:picLocks noChangeAspect="1"/>
          </p:cNvPicPr>
          <p:nvPr/>
        </p:nvPicPr>
        <p:blipFill>
          <a:blip r:embed="rId2"/>
          <a:stretch>
            <a:fillRect/>
          </a:stretch>
        </p:blipFill>
        <p:spPr>
          <a:xfrm>
            <a:off x="2051720" y="4077072"/>
            <a:ext cx="1925216" cy="2163316"/>
          </a:xfrm>
          <a:prstGeom prst="rect">
            <a:avLst/>
          </a:prstGeom>
        </p:spPr>
      </p:pic>
      <p:sp>
        <p:nvSpPr>
          <p:cNvPr id="4" name="ZoneTexte 3"/>
          <p:cNvSpPr txBox="1"/>
          <p:nvPr/>
        </p:nvSpPr>
        <p:spPr>
          <a:xfrm>
            <a:off x="178043" y="201794"/>
            <a:ext cx="2134343" cy="369332"/>
          </a:xfrm>
          <a:prstGeom prst="rect">
            <a:avLst/>
          </a:prstGeom>
          <a:solidFill>
            <a:schemeClr val="accent3">
              <a:lumMod val="40000"/>
              <a:lumOff val="60000"/>
            </a:schemeClr>
          </a:solidFill>
        </p:spPr>
        <p:txBody>
          <a:bodyPr wrap="none" rtlCol="0">
            <a:spAutoFit/>
          </a:bodyPr>
          <a:lstStyle/>
          <a:p>
            <a:r>
              <a:rPr lang="fr-FR" b="1" dirty="0" smtClean="0">
                <a:latin typeface="Arial"/>
                <a:cs typeface="Arial"/>
              </a:rPr>
              <a:t>LES FAIBLESSES</a:t>
            </a:r>
            <a:endParaRPr lang="fr-FR" b="1" dirty="0">
              <a:latin typeface="Arial"/>
              <a:cs typeface="Arial"/>
            </a:endParaRPr>
          </a:p>
        </p:txBody>
      </p:sp>
    </p:spTree>
    <p:extLst>
      <p:ext uri="{BB962C8B-B14F-4D97-AF65-F5344CB8AC3E}">
        <p14:creationId xmlns:p14="http://schemas.microsoft.com/office/powerpoint/2010/main" val="11457101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3251" y="299763"/>
            <a:ext cx="7893247" cy="4708981"/>
          </a:xfrm>
          <a:prstGeom prst="rect">
            <a:avLst/>
          </a:prstGeom>
          <a:ln>
            <a:solidFill>
              <a:srgbClr val="000000"/>
            </a:solidFill>
          </a:ln>
        </p:spPr>
        <p:txBody>
          <a:bodyPr wrap="square">
            <a:spAutoFit/>
          </a:bodyPr>
          <a:lstStyle/>
          <a:p>
            <a:r>
              <a:rPr lang="fr-FR" sz="2400" b="1" i="1" dirty="0" smtClean="0">
                <a:latin typeface="Arial"/>
                <a:cs typeface="Arial"/>
              </a:rPr>
              <a:t>« Ce </a:t>
            </a:r>
            <a:r>
              <a:rPr lang="fr-FR" sz="2400" b="1" i="1" dirty="0">
                <a:latin typeface="Arial"/>
                <a:cs typeface="Arial"/>
              </a:rPr>
              <a:t>que j'ai vu, c'est que le gouvernement de mon pays, et d'autres gouvernements à travers le monde, avaient caché au public un fait essentiel : nous sommes tous surveillés, que nous soyons ou non suspectés de crimes ? </a:t>
            </a:r>
            <a:endParaRPr lang="fr-FR" sz="2400" b="1" i="1" dirty="0" smtClean="0">
              <a:latin typeface="Arial"/>
              <a:cs typeface="Arial"/>
            </a:endParaRPr>
          </a:p>
          <a:p>
            <a:r>
              <a:rPr lang="fr-FR" sz="2400" b="1" i="1" dirty="0" smtClean="0">
                <a:latin typeface="Arial"/>
                <a:cs typeface="Arial"/>
              </a:rPr>
              <a:t>Dans </a:t>
            </a:r>
            <a:r>
              <a:rPr lang="fr-FR" sz="2400" b="1" i="1" dirty="0">
                <a:latin typeface="Arial"/>
                <a:cs typeface="Arial"/>
              </a:rPr>
              <a:t>une démocratie, c'est le peuple qui doit décider si ces politiques doivent exister ou pas. </a:t>
            </a:r>
            <a:endParaRPr lang="fr-FR" sz="2400" b="1" i="1" dirty="0" smtClean="0">
              <a:latin typeface="Arial"/>
              <a:cs typeface="Arial"/>
            </a:endParaRPr>
          </a:p>
          <a:p>
            <a:r>
              <a:rPr lang="fr-FR" sz="2400" b="1" i="1" dirty="0" smtClean="0">
                <a:latin typeface="Arial"/>
                <a:cs typeface="Arial"/>
              </a:rPr>
              <a:t>Et </a:t>
            </a:r>
            <a:r>
              <a:rPr lang="fr-FR" sz="2400" b="1" i="1" dirty="0">
                <a:latin typeface="Arial"/>
                <a:cs typeface="Arial"/>
              </a:rPr>
              <a:t>on nous a dénié le droit de savoir que ça existait. </a:t>
            </a:r>
            <a:endParaRPr lang="fr-FR" sz="2400" b="1" i="1" dirty="0" smtClean="0">
              <a:latin typeface="Arial"/>
              <a:cs typeface="Arial"/>
            </a:endParaRPr>
          </a:p>
          <a:p>
            <a:r>
              <a:rPr lang="fr-FR" sz="2400" b="1" i="1" dirty="0" smtClean="0">
                <a:latin typeface="Arial"/>
                <a:cs typeface="Arial"/>
              </a:rPr>
              <a:t>Ce </a:t>
            </a:r>
            <a:r>
              <a:rPr lang="fr-FR" sz="2400" b="1" i="1" dirty="0">
                <a:latin typeface="Arial"/>
                <a:cs typeface="Arial"/>
              </a:rPr>
              <a:t>qui arrive ensuite, ce n'est pas à moi de le dire, c'est à vous."..</a:t>
            </a:r>
            <a:r>
              <a:rPr lang="fr-FR" sz="2400" b="1" i="1" dirty="0" smtClean="0">
                <a:latin typeface="Arial"/>
                <a:cs typeface="Arial"/>
              </a:rPr>
              <a:t>.</a:t>
            </a:r>
          </a:p>
          <a:p>
            <a:pPr algn="r"/>
            <a:r>
              <a:rPr lang="fr-FR" sz="2000" b="1" i="1" dirty="0" smtClean="0">
                <a:latin typeface="Arial"/>
                <a:cs typeface="Arial"/>
              </a:rPr>
              <a:t>Edgar </a:t>
            </a:r>
            <a:r>
              <a:rPr lang="fr-FR" sz="2000" b="1" i="1" dirty="0" err="1" smtClean="0">
                <a:latin typeface="Arial"/>
                <a:cs typeface="Arial"/>
              </a:rPr>
              <a:t>Snowden</a:t>
            </a:r>
            <a:endParaRPr lang="fr-FR" sz="2000" b="1" i="1" dirty="0" smtClean="0">
              <a:latin typeface="Arial"/>
              <a:cs typeface="Arial"/>
            </a:endParaRPr>
          </a:p>
          <a:p>
            <a:pPr algn="r"/>
            <a:r>
              <a:rPr lang="fr-FR" sz="2000" b="1" i="1" dirty="0" smtClean="0">
                <a:latin typeface="Arial"/>
                <a:cs typeface="Arial"/>
              </a:rPr>
              <a:t>Né le 21 juin 1983</a:t>
            </a:r>
          </a:p>
          <a:p>
            <a:pPr algn="r"/>
            <a:r>
              <a:rPr lang="fr-FR" sz="2000" b="1" i="1" dirty="0" smtClean="0">
                <a:latin typeface="Arial"/>
                <a:cs typeface="Arial"/>
              </a:rPr>
              <a:t>Lanceur d’alerte</a:t>
            </a:r>
            <a:endParaRPr lang="fr-FR" sz="2000" b="1" i="1" dirty="0">
              <a:latin typeface="Arial"/>
              <a:cs typeface="Arial"/>
            </a:endParaRPr>
          </a:p>
        </p:txBody>
      </p:sp>
      <p:sp>
        <p:nvSpPr>
          <p:cNvPr id="3" name="ZoneTexte 2"/>
          <p:cNvSpPr txBox="1"/>
          <p:nvPr/>
        </p:nvSpPr>
        <p:spPr>
          <a:xfrm>
            <a:off x="1570182" y="5368851"/>
            <a:ext cx="5558846" cy="646331"/>
          </a:xfrm>
          <a:prstGeom prst="rect">
            <a:avLst/>
          </a:prstGeom>
          <a:solidFill>
            <a:srgbClr val="FFFFFF"/>
          </a:solidFill>
        </p:spPr>
        <p:txBody>
          <a:bodyPr wrap="none" rtlCol="0">
            <a:spAutoFit/>
          </a:bodyPr>
          <a:lstStyle/>
          <a:p>
            <a:pPr algn="ctr"/>
            <a:r>
              <a:rPr lang="fr-FR" b="1" dirty="0" smtClean="0">
                <a:latin typeface="Arial"/>
                <a:cs typeface="Arial"/>
              </a:rPr>
              <a:t>Quand je quitte mon domicile, je ferme la porte</a:t>
            </a:r>
            <a:r>
              <a:rPr lang="mr-IN" b="1" dirty="0" smtClean="0">
                <a:latin typeface="Arial"/>
                <a:cs typeface="Arial"/>
              </a:rPr>
              <a:t>…</a:t>
            </a:r>
            <a:endParaRPr lang="fr-FR" b="1" dirty="0" smtClean="0">
              <a:latin typeface="Arial"/>
              <a:cs typeface="Arial"/>
            </a:endParaRPr>
          </a:p>
          <a:p>
            <a:pPr algn="ctr"/>
            <a:r>
              <a:rPr lang="fr-FR" b="1" dirty="0" smtClean="0">
                <a:latin typeface="Arial"/>
                <a:cs typeface="Arial"/>
              </a:rPr>
              <a:t>SORTEZ COUVERTS</a:t>
            </a:r>
            <a:endParaRPr lang="fr-FR" b="1" dirty="0">
              <a:latin typeface="Arial"/>
              <a:cs typeface="Arial"/>
            </a:endParaRPr>
          </a:p>
        </p:txBody>
      </p:sp>
    </p:spTree>
    <p:extLst>
      <p:ext uri="{BB962C8B-B14F-4D97-AF65-F5344CB8AC3E}">
        <p14:creationId xmlns:p14="http://schemas.microsoft.com/office/powerpoint/2010/main" val="12593341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apture d’écran 2019-03-24 à 09.24.42.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67544" y="1196752"/>
            <a:ext cx="2700798" cy="3828088"/>
          </a:xfrm>
          <a:prstGeom prst="rect">
            <a:avLst/>
          </a:prstGeom>
        </p:spPr>
      </p:pic>
      <p:pic>
        <p:nvPicPr>
          <p:cNvPr id="4" name="Image 3" descr="Capture d’écran 2019-03-24 à 09.25.27.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12160" y="1124744"/>
            <a:ext cx="2880320" cy="3722519"/>
          </a:xfrm>
          <a:prstGeom prst="rect">
            <a:avLst/>
          </a:prstGeom>
          <a:ln>
            <a:solidFill>
              <a:schemeClr val="accent4"/>
            </a:solidFill>
          </a:ln>
        </p:spPr>
      </p:pic>
      <p:pic>
        <p:nvPicPr>
          <p:cNvPr id="5" name="Image 4" descr="Capture d’écran 2019-03-24 à 10.02.13.png">
            <a:hlinkClick r:id="rId4" action="ppaction://hlinkfile"/>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563888" y="1772816"/>
            <a:ext cx="2122804" cy="2060848"/>
          </a:xfrm>
          <a:prstGeom prst="rect">
            <a:avLst/>
          </a:prstGeom>
        </p:spPr>
      </p:pic>
      <p:sp>
        <p:nvSpPr>
          <p:cNvPr id="6" name="ZoneTexte 5"/>
          <p:cNvSpPr txBox="1"/>
          <p:nvPr/>
        </p:nvSpPr>
        <p:spPr>
          <a:xfrm>
            <a:off x="178043" y="201794"/>
            <a:ext cx="3378449" cy="369332"/>
          </a:xfrm>
          <a:prstGeom prst="rect">
            <a:avLst/>
          </a:prstGeom>
          <a:solidFill>
            <a:schemeClr val="accent3">
              <a:lumMod val="40000"/>
              <a:lumOff val="60000"/>
            </a:schemeClr>
          </a:solidFill>
        </p:spPr>
        <p:txBody>
          <a:bodyPr wrap="none" rtlCol="0">
            <a:spAutoFit/>
          </a:bodyPr>
          <a:lstStyle/>
          <a:p>
            <a:r>
              <a:rPr lang="fr-FR" b="1" dirty="0" smtClean="0">
                <a:latin typeface="Arial"/>
                <a:cs typeface="Arial"/>
              </a:rPr>
              <a:t>RETENIR</a:t>
            </a:r>
            <a:r>
              <a:rPr lang="mr-IN" b="1" dirty="0" smtClean="0">
                <a:latin typeface="Arial"/>
                <a:cs typeface="Arial"/>
              </a:rPr>
              <a:t>…</a:t>
            </a:r>
            <a:r>
              <a:rPr lang="fr-FR" b="1" dirty="0" smtClean="0">
                <a:latin typeface="Arial"/>
                <a:cs typeface="Arial"/>
              </a:rPr>
              <a:t>.Le RGPD c’est </a:t>
            </a:r>
            <a:r>
              <a:rPr lang="mr-IN" b="1" dirty="0" smtClean="0">
                <a:latin typeface="Arial"/>
                <a:cs typeface="Arial"/>
              </a:rPr>
              <a:t>…</a:t>
            </a:r>
            <a:endParaRPr lang="fr-FR" b="1" dirty="0">
              <a:latin typeface="Arial"/>
              <a:cs typeface="Arial"/>
            </a:endParaRPr>
          </a:p>
        </p:txBody>
      </p:sp>
    </p:spTree>
    <p:extLst>
      <p:ext uri="{BB962C8B-B14F-4D97-AF65-F5344CB8AC3E}">
        <p14:creationId xmlns:p14="http://schemas.microsoft.com/office/powerpoint/2010/main" val="22007537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a:xfrm>
            <a:off x="0" y="320495"/>
            <a:ext cx="8964488" cy="660233"/>
          </a:xfrm>
          <a:prstGeom prst="rect">
            <a:avLst/>
          </a:prstGeom>
        </p:spPr>
        <p:txBody>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fr-FR" b="1" dirty="0" smtClean="0">
                <a:solidFill>
                  <a:schemeClr val="accent3">
                    <a:lumMod val="75000"/>
                  </a:schemeClr>
                </a:solidFill>
                <a:latin typeface="Arial" panose="020B0604020202020204" pitchFamily="34" charset="0"/>
              </a:rPr>
              <a:t>Merci de votre attention</a:t>
            </a:r>
            <a:endParaRPr lang="fr-FR" b="1" dirty="0">
              <a:solidFill>
                <a:schemeClr val="accent3">
                  <a:lumMod val="75000"/>
                </a:schemeClr>
              </a:solidFill>
              <a:latin typeface="Arial" panose="020B0604020202020204" pitchFamily="34" charset="0"/>
            </a:endParaRP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751115" y="1323230"/>
            <a:ext cx="1115527" cy="95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rme 8"/>
          <p:cNvSpPr txBox="1">
            <a:spLocks noChangeArrowheads="1"/>
          </p:cNvSpPr>
          <p:nvPr/>
        </p:nvSpPr>
        <p:spPr bwMode="auto">
          <a:xfrm>
            <a:off x="899592" y="1352921"/>
            <a:ext cx="3851920" cy="1412776"/>
          </a:xfrm>
          <a:prstGeom prst="rect">
            <a:avLst/>
          </a:prstGeom>
          <a:noFill/>
          <a:ln w="9525">
            <a:noFill/>
            <a:miter lim="800000"/>
            <a:headEnd/>
            <a:tailEnd/>
          </a:ln>
        </p:spPr>
        <p:txBody>
          <a:bodyPr anchor="ctr"/>
          <a:lstStyle/>
          <a:p>
            <a:pPr eaLnBrk="1" hangingPunct="1">
              <a:defRPr/>
            </a:pPr>
            <a:r>
              <a:rPr lang="fr-FR" sz="5400" i="1" dirty="0">
                <a:solidFill>
                  <a:srgbClr val="0099CC"/>
                </a:solidFill>
                <a:effectLst>
                  <a:outerShdw blurRad="38100" dist="38100" dir="2700000" algn="tl">
                    <a:srgbClr val="C0C0C0"/>
                  </a:outerShdw>
                </a:effectLst>
                <a:cs typeface="Calibri" pitchFamily="34" charset="0"/>
              </a:rPr>
              <a:t>   Des Questions</a:t>
            </a:r>
          </a:p>
        </p:txBody>
      </p:sp>
      <p:pic>
        <p:nvPicPr>
          <p:cNvPr id="6" name="Picture 2" descr="Nuage calliop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286" y="3330679"/>
            <a:ext cx="7225657" cy="3444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079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78043" y="201794"/>
            <a:ext cx="1616886" cy="369332"/>
          </a:xfrm>
          <a:prstGeom prst="rect">
            <a:avLst/>
          </a:prstGeom>
          <a:solidFill>
            <a:schemeClr val="accent3">
              <a:lumMod val="40000"/>
              <a:lumOff val="60000"/>
            </a:schemeClr>
          </a:solidFill>
        </p:spPr>
        <p:txBody>
          <a:bodyPr wrap="none" rtlCol="0">
            <a:spAutoFit/>
          </a:bodyPr>
          <a:lstStyle/>
          <a:p>
            <a:r>
              <a:rPr lang="fr-FR" b="1" dirty="0" smtClean="0">
                <a:latin typeface="Arial"/>
                <a:cs typeface="Arial"/>
              </a:rPr>
              <a:t>HISTORIQUE</a:t>
            </a:r>
            <a:endParaRPr lang="fr-FR" b="1" dirty="0">
              <a:latin typeface="Arial"/>
              <a:cs typeface="Arial"/>
            </a:endParaRPr>
          </a:p>
        </p:txBody>
      </p:sp>
      <p:sp>
        <p:nvSpPr>
          <p:cNvPr id="5" name="Rectangle 4"/>
          <p:cNvSpPr/>
          <p:nvPr/>
        </p:nvSpPr>
        <p:spPr>
          <a:xfrm>
            <a:off x="178043" y="1087750"/>
            <a:ext cx="4090431" cy="3970318"/>
          </a:xfrm>
          <a:prstGeom prst="rect">
            <a:avLst/>
          </a:prstGeom>
          <a:solidFill>
            <a:srgbClr val="E7E6E6"/>
          </a:solidFill>
          <a:ln>
            <a:solidFill>
              <a:srgbClr val="5B9BD5"/>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Loi n° 2004-801 du 6 août 2004 relative </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à la protection </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des personnes physiques </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à l'égard </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des traitements </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de données </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à caractère personnel </a:t>
            </a:r>
          </a:p>
        </p:txBody>
      </p:sp>
      <p:sp>
        <p:nvSpPr>
          <p:cNvPr id="6" name="Rectangle 5"/>
          <p:cNvSpPr/>
          <p:nvPr/>
        </p:nvSpPr>
        <p:spPr>
          <a:xfrm>
            <a:off x="4400860" y="521675"/>
            <a:ext cx="4488854" cy="4832093"/>
          </a:xfrm>
          <a:prstGeom prst="rect">
            <a:avLst/>
          </a:prstGeom>
          <a:solidFill>
            <a:schemeClr val="accent3">
              <a:lumMod val="40000"/>
              <a:lumOff val="60000"/>
            </a:schemeClr>
          </a:solidFill>
          <a:ln>
            <a:solidFill>
              <a:srgbClr val="5B9BD5"/>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Règlement européen n°2016/679 du Parlement européen et du Conseil du 27 avril 2016 relatif à la protection des personnes physiques à l'égard du traitement des données à caractère personnel  et à la libre circulation de ces données</a:t>
            </a:r>
          </a:p>
        </p:txBody>
      </p:sp>
      <p:pic>
        <p:nvPicPr>
          <p:cNvPr id="9" name="Picture 6" descr="Le drapeau français - Drapeau franc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80799" y="720957"/>
            <a:ext cx="517134" cy="364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00859" y="148415"/>
            <a:ext cx="544171" cy="34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4554956" y="6109507"/>
            <a:ext cx="4180662" cy="677108"/>
          </a:xfrm>
          <a:prstGeom prst="rect">
            <a:avLst/>
          </a:prstGeom>
          <a:solidFill>
            <a:srgbClr val="E7E6E6"/>
          </a:solidFill>
          <a:ln>
            <a:solidFill>
              <a:srgbClr val="5B9BD5"/>
            </a:solidFill>
          </a:ln>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fr-FR" sz="1400" i="1" baseline="0" dirty="0" smtClean="0"/>
              <a:t>Loi </a:t>
            </a:r>
            <a:r>
              <a:rPr lang="fr-FR" sz="1400" i="1" baseline="0" dirty="0"/>
              <a:t>n° 2018-493 du 20 juin 2018</a:t>
            </a:r>
            <a:r>
              <a:rPr lang="fr-FR" sz="1400" baseline="0" dirty="0"/>
              <a:t> </a:t>
            </a:r>
            <a:r>
              <a:rPr kumimoji="0" lang="fr-FR" sz="1200" b="0"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relative </a:t>
            </a:r>
            <a:r>
              <a:rPr lang="fr-FR" sz="1200" b="0" kern="0" baseline="0" dirty="0">
                <a:solidFill>
                  <a:prstClr val="black"/>
                </a:solidFill>
                <a:latin typeface="Arial" panose="020B0604020202020204" pitchFamily="34" charset="0"/>
                <a:cs typeface="Arial" panose="020B0604020202020204" pitchFamily="34" charset="0"/>
              </a:rPr>
              <a:t>à la protection des personnes physiques à l'égard des traitements de données à caractère personnel </a:t>
            </a:r>
            <a:endParaRPr kumimoji="0" lang="fr-FR" sz="1200" b="0"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2" name="Picture 6" descr="Le drapeau français - Drapeau franc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009907" y="6271424"/>
            <a:ext cx="517134" cy="364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à coins arrondis 12"/>
          <p:cNvSpPr/>
          <p:nvPr/>
        </p:nvSpPr>
        <p:spPr bwMode="auto">
          <a:xfrm>
            <a:off x="5128499" y="5430771"/>
            <a:ext cx="3033577" cy="577261"/>
          </a:xfrm>
          <a:prstGeom prst="roundRect">
            <a:avLst/>
          </a:prstGeom>
          <a:solidFill>
            <a:srgbClr val="FF0000"/>
          </a:solidFill>
          <a:ln w="9525" cap="flat" cmpd="sng" algn="ctr">
            <a:solidFill>
              <a:schemeClr val="tx1"/>
            </a:solidFill>
            <a:prstDash val="solid"/>
            <a:round/>
            <a:headEnd type="none" w="med" len="med"/>
            <a:tailEnd type="none" w="med" len="med"/>
          </a:ln>
          <a:effectLst/>
          <a:scene3d>
            <a:camera prst="orthographicFront"/>
            <a:lightRig rig="threePt" dir="t"/>
          </a:scene3d>
          <a:sp3d>
            <a:bevelT prst="angle"/>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200" b="1" i="0" u="none" strike="noStrike" cap="none" normalizeH="0" baseline="30000" dirty="0" smtClean="0">
              <a:ln>
                <a:noFill/>
              </a:ln>
              <a:solidFill>
                <a:schemeClr val="bg1"/>
              </a:solidFill>
              <a:effectLst/>
              <a:latin typeface="Trebuchet MS" pitchFamily="48" charset="0"/>
              <a:ea typeface="ヒラギノ角ゴ Pro W3" pitchFamily="1" charset="-128"/>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fr-FR" sz="2200" b="1" i="0" u="none" strike="noStrike" cap="none" normalizeH="0" baseline="30000" dirty="0" smtClean="0">
                <a:ln>
                  <a:noFill/>
                </a:ln>
                <a:solidFill>
                  <a:schemeClr val="bg1"/>
                </a:solidFill>
                <a:effectLst/>
                <a:latin typeface="Trebuchet MS" pitchFamily="48" charset="0"/>
                <a:ea typeface="ヒラギノ角ゴ Pro W3" pitchFamily="1" charset="-128"/>
              </a:rPr>
              <a:t>Délai de mise en conformité </a:t>
            </a:r>
          </a:p>
          <a:p>
            <a:pPr marL="0" marR="0" indent="0" algn="ctr" defTabSz="914400" rtl="0" eaLnBrk="0" fontAlgn="base" latinLnBrk="0" hangingPunct="0">
              <a:lnSpc>
                <a:spcPct val="100000"/>
              </a:lnSpc>
              <a:spcBef>
                <a:spcPct val="0"/>
              </a:spcBef>
              <a:spcAft>
                <a:spcPct val="0"/>
              </a:spcAft>
              <a:buClrTx/>
              <a:buSzTx/>
              <a:buFontTx/>
              <a:buNone/>
              <a:tabLst/>
            </a:pPr>
            <a:r>
              <a:rPr kumimoji="0" lang="fr-FR" sz="2200" b="1" i="0" u="none" strike="noStrike" cap="none" normalizeH="0" baseline="30000" dirty="0" smtClean="0">
                <a:ln>
                  <a:noFill/>
                </a:ln>
                <a:solidFill>
                  <a:schemeClr val="bg1"/>
                </a:solidFill>
                <a:effectLst/>
                <a:latin typeface="Trebuchet MS" pitchFamily="48" charset="0"/>
                <a:ea typeface="ヒラギノ角ゴ Pro W3" pitchFamily="1" charset="-128"/>
              </a:rPr>
              <a:t>25 mai 2018</a:t>
            </a:r>
          </a:p>
        </p:txBody>
      </p:sp>
    </p:spTree>
    <p:extLst>
      <p:ext uri="{BB962C8B-B14F-4D97-AF65-F5344CB8AC3E}">
        <p14:creationId xmlns:p14="http://schemas.microsoft.com/office/powerpoint/2010/main" val="216196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19-09-19 à 10.35.44.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 y="0"/>
            <a:ext cx="6667286" cy="3752122"/>
          </a:xfrm>
          <a:prstGeom prst="rect">
            <a:avLst/>
          </a:prstGeom>
        </p:spPr>
      </p:pic>
      <p:pic>
        <p:nvPicPr>
          <p:cNvPr id="3" name="Image 2" descr="Capture d’écran 2019-09-19 à 10.36.13.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280728" y="3635060"/>
            <a:ext cx="5863272" cy="3222940"/>
          </a:xfrm>
          <a:prstGeom prst="rect">
            <a:avLst/>
          </a:prstGeom>
        </p:spPr>
      </p:pic>
    </p:spTree>
    <p:extLst>
      <p:ext uri="{BB962C8B-B14F-4D97-AF65-F5344CB8AC3E}">
        <p14:creationId xmlns:p14="http://schemas.microsoft.com/office/powerpoint/2010/main" val="15546753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pture d’écran 2019-09-19 à 10.36.35.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68183" cy="5127968"/>
          </a:xfrm>
          <a:prstGeom prst="rect">
            <a:avLst/>
          </a:prstGeom>
        </p:spPr>
      </p:pic>
      <p:sp>
        <p:nvSpPr>
          <p:cNvPr id="4" name="ZoneTexte 3"/>
          <p:cNvSpPr txBox="1"/>
          <p:nvPr/>
        </p:nvSpPr>
        <p:spPr>
          <a:xfrm>
            <a:off x="256105" y="5423469"/>
            <a:ext cx="8779643" cy="1323439"/>
          </a:xfrm>
          <a:prstGeom prst="rect">
            <a:avLst/>
          </a:prstGeom>
          <a:solidFill>
            <a:srgbClr val="C8EFFD"/>
          </a:solidFill>
        </p:spPr>
        <p:txBody>
          <a:bodyPr wrap="none" rtlCol="0">
            <a:spAutoFit/>
          </a:bodyPr>
          <a:lstStyle/>
          <a:p>
            <a:pPr algn="ctr"/>
            <a:r>
              <a:rPr lang="fr-FR" sz="2000" b="1" dirty="0">
                <a:solidFill>
                  <a:srgbClr val="000000"/>
                </a:solidFill>
                <a:latin typeface="Arial"/>
                <a:cs typeface="Arial"/>
              </a:rPr>
              <a:t>Protection des données personnelles du citoyen </a:t>
            </a:r>
            <a:r>
              <a:rPr lang="fr-FR" sz="2000" b="1" dirty="0" smtClean="0">
                <a:solidFill>
                  <a:srgbClr val="000000"/>
                </a:solidFill>
                <a:latin typeface="Arial"/>
                <a:cs typeface="Arial"/>
              </a:rPr>
              <a:t>européen</a:t>
            </a:r>
            <a:endParaRPr lang="fr-FR" sz="2000" b="1" dirty="0">
              <a:solidFill>
                <a:srgbClr val="000000"/>
              </a:solidFill>
              <a:latin typeface="Arial"/>
              <a:cs typeface="Arial"/>
            </a:endParaRPr>
          </a:p>
          <a:p>
            <a:pPr algn="ctr"/>
            <a:r>
              <a:rPr lang="fr-FR" sz="2000" b="1" dirty="0">
                <a:solidFill>
                  <a:srgbClr val="000000"/>
                </a:solidFill>
                <a:latin typeface="Arial"/>
                <a:cs typeface="Arial"/>
              </a:rPr>
              <a:t>Permettre à l’Europe de s’adapter aux nouvelles réalités du </a:t>
            </a:r>
            <a:r>
              <a:rPr lang="fr-FR" sz="2000" b="1" dirty="0" smtClean="0">
                <a:solidFill>
                  <a:srgbClr val="000000"/>
                </a:solidFill>
                <a:latin typeface="Arial"/>
                <a:cs typeface="Arial"/>
              </a:rPr>
              <a:t>numérique</a:t>
            </a:r>
            <a:endParaRPr lang="fr-FR" sz="2000" b="1" dirty="0">
              <a:solidFill>
                <a:srgbClr val="000000"/>
              </a:solidFill>
              <a:latin typeface="Arial"/>
              <a:cs typeface="Arial"/>
            </a:endParaRPr>
          </a:p>
          <a:p>
            <a:pPr algn="ctr"/>
            <a:r>
              <a:rPr lang="fr-FR" sz="2000" b="1" dirty="0">
                <a:solidFill>
                  <a:srgbClr val="000000"/>
                </a:solidFill>
                <a:latin typeface="Arial"/>
                <a:cs typeface="Arial"/>
              </a:rPr>
              <a:t>Responsabiliser les  acteurs manipulant des données </a:t>
            </a:r>
            <a:r>
              <a:rPr lang="fr-FR" sz="2000" b="1" dirty="0" smtClean="0">
                <a:solidFill>
                  <a:srgbClr val="000000"/>
                </a:solidFill>
                <a:latin typeface="Arial"/>
                <a:cs typeface="Arial"/>
              </a:rPr>
              <a:t>personnelles</a:t>
            </a:r>
            <a:endParaRPr lang="fr-FR" sz="2000" b="1" dirty="0">
              <a:solidFill>
                <a:srgbClr val="000000"/>
              </a:solidFill>
              <a:latin typeface="Arial"/>
              <a:cs typeface="Arial"/>
            </a:endParaRPr>
          </a:p>
          <a:p>
            <a:pPr algn="ctr"/>
            <a:r>
              <a:rPr lang="fr-FR" sz="2000" b="1" dirty="0">
                <a:solidFill>
                  <a:srgbClr val="000000"/>
                </a:solidFill>
                <a:latin typeface="Arial"/>
                <a:cs typeface="Arial"/>
              </a:rPr>
              <a:t>Coopération des autorités </a:t>
            </a:r>
            <a:r>
              <a:rPr lang="fr-FR" sz="2000" b="1" dirty="0" smtClean="0">
                <a:solidFill>
                  <a:srgbClr val="000000"/>
                </a:solidFill>
                <a:latin typeface="Arial"/>
                <a:cs typeface="Arial"/>
              </a:rPr>
              <a:t>européennes</a:t>
            </a:r>
            <a:endParaRPr lang="fr-FR" sz="2000" b="1" dirty="0">
              <a:solidFill>
                <a:srgbClr val="000000"/>
              </a:solidFill>
              <a:latin typeface="Arial"/>
              <a:cs typeface="Arial"/>
            </a:endParaRPr>
          </a:p>
        </p:txBody>
      </p:sp>
    </p:spTree>
    <p:extLst>
      <p:ext uri="{BB962C8B-B14F-4D97-AF65-F5344CB8AC3E}">
        <p14:creationId xmlns:p14="http://schemas.microsoft.com/office/powerpoint/2010/main" val="5538613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r 6"/>
          <p:cNvGrpSpPr/>
          <p:nvPr/>
        </p:nvGrpSpPr>
        <p:grpSpPr>
          <a:xfrm>
            <a:off x="-13064" y="740742"/>
            <a:ext cx="9144000" cy="5210293"/>
            <a:chOff x="-13064" y="740742"/>
            <a:chExt cx="9144000" cy="5210293"/>
          </a:xfrm>
        </p:grpSpPr>
        <p:pic>
          <p:nvPicPr>
            <p:cNvPr id="2" name="Image 1" descr="Capture d’écran 2019-09-19 à 10.42.55.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064" y="740742"/>
              <a:ext cx="9144000" cy="5118340"/>
            </a:xfrm>
            <a:prstGeom prst="rect">
              <a:avLst/>
            </a:prstGeom>
          </p:spPr>
        </p:pic>
        <p:sp>
          <p:nvSpPr>
            <p:cNvPr id="3" name="ZoneTexte 2"/>
            <p:cNvSpPr txBox="1"/>
            <p:nvPr/>
          </p:nvSpPr>
          <p:spPr>
            <a:xfrm>
              <a:off x="480502" y="1897365"/>
              <a:ext cx="5674608" cy="400110"/>
            </a:xfrm>
            <a:prstGeom prst="rect">
              <a:avLst/>
            </a:prstGeom>
            <a:solidFill>
              <a:schemeClr val="bg1"/>
            </a:solidFill>
          </p:spPr>
          <p:txBody>
            <a:bodyPr wrap="square" rtlCol="0">
              <a:spAutoFit/>
            </a:bodyPr>
            <a:lstStyle/>
            <a:p>
              <a:r>
                <a:rPr lang="fr-FR" sz="2000" b="1" dirty="0" smtClean="0">
                  <a:latin typeface="Arial"/>
                  <a:cs typeface="Arial"/>
                </a:rPr>
                <a:t>Principes relatifs au traitement des données</a:t>
              </a:r>
              <a:endParaRPr lang="fr-FR" sz="2000" b="1" dirty="0">
                <a:latin typeface="Arial"/>
                <a:cs typeface="Arial"/>
              </a:endParaRPr>
            </a:p>
          </p:txBody>
        </p:sp>
        <p:sp>
          <p:nvSpPr>
            <p:cNvPr id="4" name="ZoneTexte 3"/>
            <p:cNvSpPr txBox="1"/>
            <p:nvPr/>
          </p:nvSpPr>
          <p:spPr>
            <a:xfrm>
              <a:off x="480502" y="2400453"/>
              <a:ext cx="5674608" cy="3539431"/>
            </a:xfrm>
            <a:prstGeom prst="rect">
              <a:avLst/>
            </a:prstGeom>
            <a:solidFill>
              <a:schemeClr val="accent3">
                <a:lumMod val="50000"/>
              </a:schemeClr>
            </a:solidFill>
          </p:spPr>
          <p:txBody>
            <a:bodyPr wrap="square" rtlCol="0">
              <a:spAutoFit/>
            </a:bodyPr>
            <a:lstStyle/>
            <a:p>
              <a:pPr marL="285750" indent="-285750">
                <a:buFont typeface="Arial"/>
                <a:buChar char="•"/>
              </a:pPr>
              <a:r>
                <a:rPr lang="fr-FR" sz="2800" dirty="0" smtClean="0">
                  <a:solidFill>
                    <a:schemeClr val="bg1"/>
                  </a:solidFill>
                  <a:latin typeface="Arial"/>
                  <a:cs typeface="Arial"/>
                </a:rPr>
                <a:t>Licite, loyal, transparence /consentement</a:t>
              </a:r>
            </a:p>
            <a:p>
              <a:pPr marL="285750" indent="-285750">
                <a:buFont typeface="Arial"/>
                <a:buChar char="•"/>
              </a:pPr>
              <a:r>
                <a:rPr lang="fr-FR" sz="2800" dirty="0" smtClean="0">
                  <a:solidFill>
                    <a:schemeClr val="bg1"/>
                  </a:solidFill>
                  <a:latin typeface="Arial"/>
                  <a:cs typeface="Arial"/>
                </a:rPr>
                <a:t>Collecte pour des finalités déterminées et explicites</a:t>
              </a:r>
            </a:p>
            <a:p>
              <a:pPr marL="285750" indent="-285750">
                <a:buFont typeface="Arial"/>
                <a:buChar char="•"/>
              </a:pPr>
              <a:r>
                <a:rPr lang="fr-FR" sz="2800" dirty="0" smtClean="0">
                  <a:solidFill>
                    <a:schemeClr val="bg1"/>
                  </a:solidFill>
                  <a:latin typeface="Arial"/>
                  <a:cs typeface="Arial"/>
                </a:rPr>
                <a:t>Limitation dans la conservation</a:t>
              </a:r>
            </a:p>
            <a:p>
              <a:pPr marL="285750" indent="-285750">
                <a:buFont typeface="Arial"/>
                <a:buChar char="•"/>
              </a:pPr>
              <a:r>
                <a:rPr lang="fr-FR" sz="2800" dirty="0" smtClean="0">
                  <a:solidFill>
                    <a:schemeClr val="bg1"/>
                  </a:solidFill>
                  <a:latin typeface="Arial"/>
                  <a:cs typeface="Arial"/>
                </a:rPr>
                <a:t>Principe de minimisation</a:t>
              </a:r>
            </a:p>
            <a:p>
              <a:pPr marL="285750" indent="-285750">
                <a:buFont typeface="Arial"/>
                <a:buChar char="•"/>
              </a:pPr>
              <a:r>
                <a:rPr lang="fr-FR" sz="2800" dirty="0" smtClean="0">
                  <a:solidFill>
                    <a:schemeClr val="bg1"/>
                  </a:solidFill>
                  <a:latin typeface="Arial"/>
                  <a:cs typeface="Arial"/>
                </a:rPr>
                <a:t>Principe d’exactitude</a:t>
              </a:r>
            </a:p>
            <a:p>
              <a:pPr marL="285750" indent="-285750">
                <a:buFont typeface="Arial"/>
                <a:buChar char="•"/>
              </a:pPr>
              <a:r>
                <a:rPr lang="fr-FR" sz="2800" dirty="0" smtClean="0">
                  <a:solidFill>
                    <a:schemeClr val="bg1"/>
                  </a:solidFill>
                  <a:latin typeface="Arial"/>
                  <a:cs typeface="Arial"/>
                </a:rPr>
                <a:t>Intégrité et confidentialité</a:t>
              </a:r>
              <a:endParaRPr lang="fr-FR" sz="2800" dirty="0">
                <a:solidFill>
                  <a:schemeClr val="bg1"/>
                </a:solidFill>
                <a:latin typeface="Arial"/>
                <a:cs typeface="Arial"/>
              </a:endParaRPr>
            </a:p>
          </p:txBody>
        </p:sp>
        <p:sp>
          <p:nvSpPr>
            <p:cNvPr id="6" name="ZoneTexte 5"/>
            <p:cNvSpPr txBox="1"/>
            <p:nvPr/>
          </p:nvSpPr>
          <p:spPr>
            <a:xfrm rot="19231927">
              <a:off x="4290273" y="5366259"/>
              <a:ext cx="2396610" cy="584776"/>
            </a:xfrm>
            <a:prstGeom prst="rect">
              <a:avLst/>
            </a:prstGeom>
            <a:solidFill>
              <a:schemeClr val="bg1"/>
            </a:solidFill>
            <a:ln w="57150" cmpd="sng">
              <a:solidFill>
                <a:srgbClr val="0000FF"/>
              </a:solidFill>
            </a:ln>
          </p:spPr>
          <p:txBody>
            <a:bodyPr wrap="none" rtlCol="0">
              <a:spAutoFit/>
            </a:bodyPr>
            <a:lstStyle/>
            <a:p>
              <a:r>
                <a:rPr lang="fr-FR" sz="3200" b="1" dirty="0" smtClean="0">
                  <a:latin typeface="Arial"/>
                  <a:cs typeface="Arial"/>
                </a:rPr>
                <a:t>PRINCIPES</a:t>
              </a:r>
              <a:endParaRPr lang="fr-FR" sz="3200" b="1" dirty="0">
                <a:latin typeface="Arial"/>
                <a:cs typeface="Arial"/>
              </a:endParaRPr>
            </a:p>
          </p:txBody>
        </p:sp>
      </p:grpSp>
    </p:spTree>
    <p:extLst>
      <p:ext uri="{BB962C8B-B14F-4D97-AF65-F5344CB8AC3E}">
        <p14:creationId xmlns:p14="http://schemas.microsoft.com/office/powerpoint/2010/main" val="26398802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8043" y="201794"/>
            <a:ext cx="4891709" cy="369332"/>
          </a:xfrm>
          <a:prstGeom prst="rect">
            <a:avLst/>
          </a:prstGeom>
          <a:solidFill>
            <a:schemeClr val="accent3">
              <a:lumMod val="40000"/>
              <a:lumOff val="60000"/>
            </a:schemeClr>
          </a:solidFill>
        </p:spPr>
        <p:txBody>
          <a:bodyPr wrap="none" rtlCol="0">
            <a:spAutoFit/>
          </a:bodyPr>
          <a:lstStyle/>
          <a:p>
            <a:r>
              <a:rPr lang="fr-FR" b="1" dirty="0" smtClean="0">
                <a:latin typeface="Arial"/>
                <a:cs typeface="Arial"/>
              </a:rPr>
              <a:t>NOUVEAUTES APPORTEES PAR LE RGPD</a:t>
            </a:r>
            <a:endParaRPr lang="fr-FR" b="1" dirty="0">
              <a:latin typeface="Arial"/>
              <a:cs typeface="Arial"/>
            </a:endParaRPr>
          </a:p>
        </p:txBody>
      </p:sp>
      <p:sp>
        <p:nvSpPr>
          <p:cNvPr id="3" name="ZoneTexte 2"/>
          <p:cNvSpPr txBox="1"/>
          <p:nvPr/>
        </p:nvSpPr>
        <p:spPr bwMode="auto">
          <a:xfrm>
            <a:off x="178043" y="1141236"/>
            <a:ext cx="8793983" cy="830997"/>
          </a:xfrm>
          <a:prstGeom prst="rect">
            <a:avLst/>
          </a:prstGeom>
          <a:solidFill>
            <a:srgbClr val="E7E6E6"/>
          </a:solidFill>
          <a:ln>
            <a:solidFill>
              <a:srgbClr val="5B9BD5"/>
            </a:solidFill>
          </a:ln>
        </p:spPr>
        <p:txBody>
          <a:bodyPr wrap="square" rtlCol="0">
            <a:spAutoFit/>
          </a:bodyPr>
          <a:lstStyle>
            <a:defPPr>
              <a:defRPr lang="fr-FR"/>
            </a:defPPr>
            <a:lvl1pPr marL="0" marR="0" lvl="0" indent="0" algn="just" defTabSz="914400" eaLnBrk="1" fontAlgn="auto" latinLnBrk="0" hangingPunct="1">
              <a:lnSpc>
                <a:spcPct val="100000"/>
              </a:lnSpc>
              <a:spcBef>
                <a:spcPts val="0"/>
              </a:spcBef>
              <a:spcAft>
                <a:spcPts val="0"/>
              </a:spcAft>
              <a:buClrTx/>
              <a:buSzTx/>
              <a:buFontTx/>
              <a:buNone/>
              <a:tabLst/>
              <a:defRPr kumimoji="0" sz="1673" b="0" i="0" u="none" strike="noStrike" kern="0" cap="none" spc="0" normalizeH="0" baseline="0">
                <a:ln>
                  <a:noFill/>
                </a:ln>
                <a:solidFill>
                  <a:prstClr val="black"/>
                </a:solidFill>
                <a:effectLst/>
                <a:uLnTx/>
                <a:uFillTx/>
                <a:latin typeface="Arial" panose="020B0604020202020204" pitchFamily="34" charset="0"/>
                <a:ea typeface="+mn-ea"/>
                <a:cs typeface="Arial" panose="020B0604020202020204" pitchFamily="34" charset="0"/>
              </a:defRPr>
            </a:lvl1pPr>
          </a:lstStyle>
          <a:p>
            <a:pPr algn="l"/>
            <a:r>
              <a:rPr lang="fr-FR" sz="2400" b="1" dirty="0"/>
              <a:t>Nouveaux droits des </a:t>
            </a:r>
            <a:r>
              <a:rPr lang="fr-FR" sz="2400" b="1" dirty="0" smtClean="0"/>
              <a:t>personnes: </a:t>
            </a:r>
          </a:p>
          <a:p>
            <a:pPr algn="l"/>
            <a:r>
              <a:rPr lang="fr-FR" sz="2400" b="1" dirty="0" smtClean="0"/>
              <a:t>(</a:t>
            </a:r>
            <a:r>
              <a:rPr lang="fr-FR" sz="2400" b="1" dirty="0"/>
              <a:t>patients, </a:t>
            </a:r>
            <a:r>
              <a:rPr lang="fr-FR" sz="2400" b="1" dirty="0" smtClean="0"/>
              <a:t>agents, citoyens)</a:t>
            </a:r>
            <a:endParaRPr lang="fr-FR" sz="2400" b="1" dirty="0"/>
          </a:p>
        </p:txBody>
      </p:sp>
      <p:sp>
        <p:nvSpPr>
          <p:cNvPr id="6" name="ZoneTexte 5"/>
          <p:cNvSpPr txBox="1"/>
          <p:nvPr/>
        </p:nvSpPr>
        <p:spPr bwMode="auto">
          <a:xfrm>
            <a:off x="178043" y="2112308"/>
            <a:ext cx="8793983" cy="3766022"/>
          </a:xfrm>
          <a:prstGeom prst="rect">
            <a:avLst/>
          </a:prstGeom>
          <a:solidFill>
            <a:schemeClr val="accent5">
              <a:lumMod val="20000"/>
              <a:lumOff val="80000"/>
            </a:schemeClr>
          </a:solidFill>
          <a:ln w="12700">
            <a:solidFill>
              <a:srgbClr val="000000"/>
            </a:solidFill>
            <a:miter lim="800000"/>
            <a:headEnd/>
            <a:tailEnd/>
          </a:ln>
        </p:spPr>
        <p:txBody>
          <a:bodyPr wrap="square" lIns="72000" tIns="36000" rIns="252000" bIns="36000" rtlCol="0" anchor="ctr" anchorCtr="0">
            <a:spAutoFit/>
          </a:bodyPr>
          <a:lstStyle/>
          <a:p>
            <a:pPr marL="285750" indent="-285750">
              <a:buFont typeface="+mj-lt"/>
              <a:buAutoNum type="arabicPeriod"/>
            </a:pPr>
            <a:r>
              <a:rPr lang="fr-FR" sz="2400" b="1" baseline="0" dirty="0" smtClean="0">
                <a:latin typeface="Arial" charset="0"/>
              </a:rPr>
              <a:t>Renforcement des droits des personnes concernées </a:t>
            </a:r>
            <a:r>
              <a:rPr lang="fr-FR" sz="2400" b="1" dirty="0" smtClean="0">
                <a:latin typeface="Arial" charset="0"/>
              </a:rPr>
              <a:t>et</a:t>
            </a:r>
            <a:r>
              <a:rPr lang="fr-FR" sz="2400" b="1" baseline="0" dirty="0" smtClean="0">
                <a:latin typeface="Arial" charset="0"/>
              </a:rPr>
              <a:t> apparition de nouveaux droits</a:t>
            </a:r>
            <a:r>
              <a:rPr lang="fr-FR" sz="2400" b="1" dirty="0" smtClean="0">
                <a:latin typeface="Arial" charset="0"/>
              </a:rPr>
              <a:t>: </a:t>
            </a:r>
          </a:p>
          <a:p>
            <a:pPr marL="171450" indent="-171450">
              <a:buFontTx/>
              <a:buChar char="-"/>
            </a:pPr>
            <a:r>
              <a:rPr lang="fr-FR" sz="2400" i="1" baseline="0" dirty="0" smtClean="0">
                <a:latin typeface="Arial" charset="0"/>
              </a:rPr>
              <a:t>droits d’accès facilités, </a:t>
            </a:r>
          </a:p>
          <a:p>
            <a:pPr marL="171450" indent="-171450">
              <a:buFontTx/>
              <a:buChar char="-"/>
            </a:pPr>
            <a:r>
              <a:rPr lang="fr-FR" sz="2400" i="1" baseline="0" dirty="0" smtClean="0">
                <a:latin typeface="Arial" charset="0"/>
              </a:rPr>
              <a:t>droit à l’oubli, </a:t>
            </a:r>
          </a:p>
          <a:p>
            <a:pPr marL="171450" indent="-171450">
              <a:buFontTx/>
              <a:buChar char="-"/>
            </a:pPr>
            <a:r>
              <a:rPr lang="fr-FR" sz="2400" i="1" baseline="0" dirty="0" smtClean="0">
                <a:latin typeface="Arial" charset="0"/>
              </a:rPr>
              <a:t>limitation du traitement, </a:t>
            </a:r>
          </a:p>
          <a:p>
            <a:pPr marL="171450" indent="-171450">
              <a:buFontTx/>
              <a:buChar char="-"/>
            </a:pPr>
            <a:r>
              <a:rPr lang="fr-FR" sz="2400" i="1" baseline="0" dirty="0" smtClean="0">
                <a:latin typeface="Arial" charset="0"/>
              </a:rPr>
              <a:t>portabilité </a:t>
            </a:r>
          </a:p>
          <a:p>
            <a:pPr marL="171450" indent="-171450">
              <a:buFontTx/>
              <a:buChar char="-"/>
            </a:pPr>
            <a:r>
              <a:rPr lang="fr-FR" sz="2400" i="1" baseline="0" dirty="0" smtClean="0">
                <a:latin typeface="Arial" charset="0"/>
              </a:rPr>
              <a:t>réduction des délais d’accès</a:t>
            </a:r>
          </a:p>
          <a:p>
            <a:endParaRPr lang="fr-FR" sz="2400" b="1" baseline="0" dirty="0" smtClean="0">
              <a:latin typeface="Arial" charset="0"/>
            </a:endParaRPr>
          </a:p>
          <a:p>
            <a:pPr marL="342900" indent="-342900">
              <a:buFont typeface="+mj-lt"/>
              <a:buAutoNum type="arabicPeriod" startAt="2"/>
            </a:pPr>
            <a:r>
              <a:rPr lang="fr-FR" sz="2400" b="1" baseline="0" dirty="0" smtClean="0">
                <a:latin typeface="Arial" charset="0"/>
              </a:rPr>
              <a:t>Nouveaux recours en cas de conflits:</a:t>
            </a:r>
            <a:r>
              <a:rPr lang="fr-FR" sz="2400" b="1" dirty="0" smtClean="0">
                <a:latin typeface="Arial" charset="0"/>
              </a:rPr>
              <a:t> </a:t>
            </a:r>
            <a:r>
              <a:rPr lang="fr-FR" sz="2400" b="1" baseline="0" dirty="0" smtClean="0">
                <a:latin typeface="Arial" charset="0"/>
              </a:rPr>
              <a:t>actions collectives, recours juridictionnels</a:t>
            </a:r>
          </a:p>
        </p:txBody>
      </p:sp>
    </p:spTree>
    <p:extLst>
      <p:ext uri="{BB962C8B-B14F-4D97-AF65-F5344CB8AC3E}">
        <p14:creationId xmlns:p14="http://schemas.microsoft.com/office/powerpoint/2010/main" val="111158670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Angles.thmx</Template>
  <TotalTime>13849</TotalTime>
  <Words>2220</Words>
  <Application>Microsoft Office PowerPoint</Application>
  <PresentationFormat>Affichage à l'écran (4:3)</PresentationFormat>
  <Paragraphs>313</Paragraphs>
  <Slides>45</Slides>
  <Notes>0</Notes>
  <HiddenSlides>0</HiddenSlides>
  <MMClips>0</MMClips>
  <ScaleCrop>false</ScaleCrop>
  <HeadingPairs>
    <vt:vector size="4" baseType="variant">
      <vt:variant>
        <vt:lpstr>Thème</vt:lpstr>
      </vt:variant>
      <vt:variant>
        <vt:i4>1</vt:i4>
      </vt:variant>
      <vt:variant>
        <vt:lpstr>Titres des diapositives</vt:lpstr>
      </vt:variant>
      <vt:variant>
        <vt:i4>45</vt:i4>
      </vt:variant>
    </vt:vector>
  </HeadingPairs>
  <TitlesOfParts>
    <vt:vector size="46" baseType="lpstr">
      <vt:lpstr>Angles</vt:lpstr>
      <vt:lpstr>RGPD</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RGPD</dc:title>
  <dc:creator>Yves JOUCHOUX</dc:creator>
  <cp:lastModifiedBy>jouchoyv</cp:lastModifiedBy>
  <cp:revision>55</cp:revision>
  <dcterms:created xsi:type="dcterms:W3CDTF">2019-09-18T15:51:41Z</dcterms:created>
  <dcterms:modified xsi:type="dcterms:W3CDTF">2019-11-12T11:10:12Z</dcterms:modified>
</cp:coreProperties>
</file>