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4" r:id="rId1"/>
  </p:sldMasterIdLst>
  <p:sldIdLst>
    <p:sldId id="256" r:id="rId2"/>
    <p:sldId id="263" r:id="rId3"/>
    <p:sldId id="259" r:id="rId4"/>
    <p:sldId id="260" r:id="rId5"/>
    <p:sldId id="261" r:id="rId6"/>
    <p:sldId id="266" r:id="rId7"/>
    <p:sldId id="299" r:id="rId8"/>
    <p:sldId id="267" r:id="rId9"/>
    <p:sldId id="270" r:id="rId10"/>
    <p:sldId id="278" r:id="rId11"/>
    <p:sldId id="275" r:id="rId12"/>
    <p:sldId id="273" r:id="rId13"/>
    <p:sldId id="287" r:id="rId14"/>
    <p:sldId id="274" r:id="rId15"/>
    <p:sldId id="264" r:id="rId16"/>
    <p:sldId id="262" r:id="rId17"/>
    <p:sldId id="288" r:id="rId18"/>
    <p:sldId id="277" r:id="rId19"/>
    <p:sldId id="282" r:id="rId20"/>
    <p:sldId id="284" r:id="rId21"/>
    <p:sldId id="285" r:id="rId22"/>
    <p:sldId id="289" r:id="rId23"/>
    <p:sldId id="290" r:id="rId24"/>
    <p:sldId id="291" r:id="rId25"/>
    <p:sldId id="292" r:id="rId26"/>
    <p:sldId id="300" r:id="rId27"/>
    <p:sldId id="293" r:id="rId28"/>
    <p:sldId id="294" r:id="rId29"/>
    <p:sldId id="295" r:id="rId30"/>
    <p:sldId id="296" r:id="rId31"/>
    <p:sldId id="297" r:id="rId32"/>
    <p:sldId id="298" r:id="rId33"/>
    <p:sldId id="286" r:id="rId3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319" autoAdjust="0"/>
  </p:normalViewPr>
  <p:slideViewPr>
    <p:cSldViewPr snapToGrid="0" snapToObjects="1">
      <p:cViewPr>
        <p:scale>
          <a:sx n="100" d="100"/>
          <a:sy n="100" d="100"/>
        </p:scale>
        <p:origin x="96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8E61F8-4E44-47DF-A622-EEA053628346}" type="doc">
      <dgm:prSet loTypeId="urn:microsoft.com/office/officeart/2005/8/layout/hList7#1" loCatId="list" qsTypeId="urn:microsoft.com/office/officeart/2005/8/quickstyle/simple4" qsCatId="simple" csTypeId="urn:microsoft.com/office/officeart/2005/8/colors/accent1_4" csCatId="accent1" phldr="1"/>
      <dgm:spPr/>
    </dgm:pt>
    <dgm:pt modelId="{A15FB92D-B958-4C4C-9AF8-6D416EB5D448}">
      <dgm:prSet phldrT="[Texte]" custT="1"/>
      <dgm:spPr/>
      <dgm:t>
        <a:bodyPr/>
        <a:lstStyle/>
        <a:p>
          <a:r>
            <a:rPr lang="fr-FR" sz="1050" b="1" dirty="0" smtClean="0"/>
            <a:t>Matériovigilance</a:t>
          </a:r>
        </a:p>
        <a:p>
          <a:r>
            <a:rPr lang="fr-FR" sz="1000" b="1" dirty="0" smtClean="0">
              <a:solidFill>
                <a:schemeClr val="accent5">
                  <a:lumMod val="10000"/>
                </a:schemeClr>
              </a:solidFill>
            </a:rPr>
            <a:t>Surveillance des incidents survenus lors de l’utilisation du DMS (lentilles de contact, thermomètres, compresses, prothèses de hanches,..)</a:t>
          </a:r>
          <a:endParaRPr lang="fr-FR" sz="1000" b="1" dirty="0">
            <a:solidFill>
              <a:schemeClr val="accent5">
                <a:lumMod val="10000"/>
              </a:schemeClr>
            </a:solidFill>
          </a:endParaRPr>
        </a:p>
      </dgm:t>
    </dgm:pt>
    <dgm:pt modelId="{ACE774A6-6C3A-4A68-A32D-EEF00F0836F0}" type="parTrans" cxnId="{227CAD7B-5096-4E32-AF26-8D82603746B4}">
      <dgm:prSet/>
      <dgm:spPr/>
      <dgm:t>
        <a:bodyPr/>
        <a:lstStyle/>
        <a:p>
          <a:endParaRPr lang="fr-FR" sz="1000"/>
        </a:p>
      </dgm:t>
    </dgm:pt>
    <dgm:pt modelId="{4667C84D-DB83-4D49-A502-2AE811AB7EEE}" type="sibTrans" cxnId="{227CAD7B-5096-4E32-AF26-8D82603746B4}">
      <dgm:prSet/>
      <dgm:spPr/>
      <dgm:t>
        <a:bodyPr/>
        <a:lstStyle/>
        <a:p>
          <a:endParaRPr lang="fr-FR" sz="1000"/>
        </a:p>
      </dgm:t>
    </dgm:pt>
    <dgm:pt modelId="{48C262D2-2297-4EB7-97F0-09F7385CF68C}">
      <dgm:prSet phldrT="[Texte]" custT="1"/>
      <dgm:spPr/>
      <dgm:t>
        <a:bodyPr/>
        <a:lstStyle/>
        <a:p>
          <a:r>
            <a:rPr lang="fr-FR" sz="1050" b="1" dirty="0" smtClean="0"/>
            <a:t>Radio vigilance</a:t>
          </a:r>
        </a:p>
        <a:p>
          <a:r>
            <a:rPr lang="fr-FR" sz="1000" b="1" dirty="0" smtClean="0">
              <a:solidFill>
                <a:schemeClr val="accent5">
                  <a:lumMod val="10000"/>
                </a:schemeClr>
              </a:solidFill>
            </a:rPr>
            <a:t>Encadrement lié à l’utilisation des rayonnements ionisants (exposition des professionnels et patients)</a:t>
          </a:r>
        </a:p>
        <a:p>
          <a:endParaRPr lang="fr-FR" sz="1050" b="1" dirty="0" smtClean="0">
            <a:solidFill>
              <a:schemeClr val="accent5">
                <a:lumMod val="10000"/>
              </a:schemeClr>
            </a:solidFill>
          </a:endParaRPr>
        </a:p>
        <a:p>
          <a:endParaRPr lang="fr-FR" sz="1050" b="1" dirty="0">
            <a:solidFill>
              <a:schemeClr val="accent5">
                <a:lumMod val="10000"/>
              </a:schemeClr>
            </a:solidFill>
          </a:endParaRPr>
        </a:p>
      </dgm:t>
    </dgm:pt>
    <dgm:pt modelId="{2EFB13C0-533B-492A-972D-8430745B97AA}" type="parTrans" cxnId="{AAA15A52-90D1-4EF4-8AE2-3255727CC2D4}">
      <dgm:prSet/>
      <dgm:spPr/>
      <dgm:t>
        <a:bodyPr/>
        <a:lstStyle/>
        <a:p>
          <a:endParaRPr lang="fr-FR" sz="1000"/>
        </a:p>
      </dgm:t>
    </dgm:pt>
    <dgm:pt modelId="{F72E75D2-6971-4ECD-81E1-A0C5E46F3B7F}" type="sibTrans" cxnId="{AAA15A52-90D1-4EF4-8AE2-3255727CC2D4}">
      <dgm:prSet/>
      <dgm:spPr/>
      <dgm:t>
        <a:bodyPr/>
        <a:lstStyle/>
        <a:p>
          <a:endParaRPr lang="fr-FR" sz="1000"/>
        </a:p>
      </dgm:t>
    </dgm:pt>
    <dgm:pt modelId="{B2626F0D-3574-4366-BA93-EAF7F448E2DB}">
      <dgm:prSet phldrT="[Texte]" custT="1"/>
      <dgm:spPr/>
      <dgm:t>
        <a:bodyPr/>
        <a:lstStyle/>
        <a:p>
          <a:r>
            <a:rPr lang="fr-FR" sz="1050" b="1" dirty="0" smtClean="0"/>
            <a:t>Hémovigilance </a:t>
          </a:r>
        </a:p>
        <a:p>
          <a:r>
            <a:rPr lang="fr-FR" sz="1000" b="1" dirty="0" smtClean="0">
              <a:solidFill>
                <a:schemeClr val="accent5">
                  <a:lumMod val="10000"/>
                </a:schemeClr>
              </a:solidFill>
            </a:rPr>
            <a:t>Procédures destinées à assurer la qualité du sang collecté pour les transfusions</a:t>
          </a:r>
        </a:p>
        <a:p>
          <a:endParaRPr lang="fr-FR" sz="1050" b="1" dirty="0" smtClean="0">
            <a:solidFill>
              <a:schemeClr val="accent5">
                <a:lumMod val="10000"/>
              </a:schemeClr>
            </a:solidFill>
          </a:endParaRPr>
        </a:p>
        <a:p>
          <a:endParaRPr lang="fr-FR" sz="1050" b="1" dirty="0" smtClean="0">
            <a:solidFill>
              <a:schemeClr val="accent5">
                <a:lumMod val="10000"/>
              </a:schemeClr>
            </a:solidFill>
          </a:endParaRPr>
        </a:p>
        <a:p>
          <a:endParaRPr lang="fr-FR" sz="1050" b="1" dirty="0">
            <a:solidFill>
              <a:schemeClr val="accent5">
                <a:lumMod val="10000"/>
              </a:schemeClr>
            </a:solidFill>
          </a:endParaRPr>
        </a:p>
      </dgm:t>
    </dgm:pt>
    <dgm:pt modelId="{455B76F6-6E86-4DE6-9E40-15AFD30BAB88}" type="parTrans" cxnId="{6B817B5C-7E71-40E0-AA53-FE3F54FB1F8E}">
      <dgm:prSet/>
      <dgm:spPr/>
      <dgm:t>
        <a:bodyPr/>
        <a:lstStyle/>
        <a:p>
          <a:endParaRPr lang="fr-FR" sz="1000"/>
        </a:p>
      </dgm:t>
    </dgm:pt>
    <dgm:pt modelId="{F363B98C-F2F7-4623-8EFB-5634B4B2583B}" type="sibTrans" cxnId="{6B817B5C-7E71-40E0-AA53-FE3F54FB1F8E}">
      <dgm:prSet/>
      <dgm:spPr/>
      <dgm:t>
        <a:bodyPr/>
        <a:lstStyle/>
        <a:p>
          <a:endParaRPr lang="fr-FR" sz="1000"/>
        </a:p>
      </dgm:t>
    </dgm:pt>
    <dgm:pt modelId="{19D3B66B-8923-4B89-94D8-53B87F0CBE88}">
      <dgm:prSet phldrT="[Texte]" custT="1"/>
      <dgm:spPr/>
      <dgm:t>
        <a:bodyPr/>
        <a:lstStyle/>
        <a:p>
          <a:r>
            <a:rPr lang="fr-FR" sz="1050" b="1" dirty="0" smtClean="0"/>
            <a:t>Réactovigilance </a:t>
          </a:r>
        </a:p>
        <a:p>
          <a:r>
            <a:rPr lang="fr-FR" sz="1000" b="1" dirty="0" smtClean="0">
              <a:solidFill>
                <a:schemeClr val="accent5">
                  <a:lumMod val="10000"/>
                </a:schemeClr>
              </a:solidFill>
            </a:rPr>
            <a:t>Evaluation des incidents liés à une défaillance /altération des DMDIV (DM de diagnostic in vitro) ex: autotests, lecteur de glycémie, ..</a:t>
          </a:r>
        </a:p>
        <a:p>
          <a:endParaRPr lang="fr-FR" sz="1050" b="1" dirty="0">
            <a:solidFill>
              <a:schemeClr val="accent5">
                <a:lumMod val="10000"/>
              </a:schemeClr>
            </a:solidFill>
          </a:endParaRPr>
        </a:p>
      </dgm:t>
    </dgm:pt>
    <dgm:pt modelId="{F22BF277-60FA-4C02-8F44-721C1F761336}" type="parTrans" cxnId="{D6C89CF6-B697-4E37-BC2A-303980DD03F1}">
      <dgm:prSet/>
      <dgm:spPr/>
      <dgm:t>
        <a:bodyPr/>
        <a:lstStyle/>
        <a:p>
          <a:endParaRPr lang="fr-FR" sz="1000"/>
        </a:p>
      </dgm:t>
    </dgm:pt>
    <dgm:pt modelId="{F7744021-448C-4690-AF2C-2A7FF428FDFE}" type="sibTrans" cxnId="{D6C89CF6-B697-4E37-BC2A-303980DD03F1}">
      <dgm:prSet/>
      <dgm:spPr/>
      <dgm:t>
        <a:bodyPr/>
        <a:lstStyle/>
        <a:p>
          <a:endParaRPr lang="fr-FR" sz="1000"/>
        </a:p>
      </dgm:t>
    </dgm:pt>
    <dgm:pt modelId="{DC986E6B-2320-4BF9-91DA-4B39A585D35C}">
      <dgm:prSet phldrT="[Texte]" custT="1"/>
      <dgm:spPr/>
      <dgm:t>
        <a:bodyPr/>
        <a:lstStyle/>
        <a:p>
          <a:r>
            <a:rPr lang="fr-FR" sz="1050" b="1" dirty="0" smtClean="0"/>
            <a:t>Biovigilance </a:t>
          </a:r>
        </a:p>
        <a:p>
          <a:r>
            <a:rPr lang="fr-FR" sz="1000" b="1" dirty="0" smtClean="0">
              <a:solidFill>
                <a:schemeClr val="accent5">
                  <a:lumMod val="10000"/>
                </a:schemeClr>
              </a:solidFill>
            </a:rPr>
            <a:t>Prévention des risques liés à l’utilisation des organes, tissus et cellules du corps humain et produits qui en dérivent</a:t>
          </a:r>
        </a:p>
        <a:p>
          <a:endParaRPr lang="fr-FR" sz="1000" b="1" dirty="0">
            <a:solidFill>
              <a:schemeClr val="accent5">
                <a:lumMod val="10000"/>
              </a:schemeClr>
            </a:solidFill>
          </a:endParaRPr>
        </a:p>
      </dgm:t>
    </dgm:pt>
    <dgm:pt modelId="{084E4284-E8A1-423D-82B6-5BD444BF6BF9}" type="parTrans" cxnId="{2C3E3804-4098-4CB7-9BE5-0718564F58BD}">
      <dgm:prSet/>
      <dgm:spPr/>
      <dgm:t>
        <a:bodyPr/>
        <a:lstStyle/>
        <a:p>
          <a:endParaRPr lang="fr-FR" sz="1000"/>
        </a:p>
      </dgm:t>
    </dgm:pt>
    <dgm:pt modelId="{BD8B88CE-B4A6-4F60-A9F4-5BB70F5F3A87}" type="sibTrans" cxnId="{2C3E3804-4098-4CB7-9BE5-0718564F58BD}">
      <dgm:prSet/>
      <dgm:spPr/>
      <dgm:t>
        <a:bodyPr/>
        <a:lstStyle/>
        <a:p>
          <a:endParaRPr lang="fr-FR" sz="1000"/>
        </a:p>
      </dgm:t>
    </dgm:pt>
    <dgm:pt modelId="{4B442130-971D-40E5-B334-FACDEE0460E9}">
      <dgm:prSet phldrT="[Texte]" custT="1"/>
      <dgm:spPr/>
      <dgm:t>
        <a:bodyPr/>
        <a:lstStyle/>
        <a:p>
          <a:r>
            <a:rPr lang="fr-FR" sz="1050" b="1" dirty="0" smtClean="0"/>
            <a:t>Infectiovigilance </a:t>
          </a:r>
        </a:p>
        <a:p>
          <a:r>
            <a:rPr lang="fr-FR" sz="1000" b="1" dirty="0" smtClean="0">
              <a:solidFill>
                <a:schemeClr val="accent5">
                  <a:lumMod val="10000"/>
                </a:schemeClr>
              </a:solidFill>
            </a:rPr>
            <a:t>Mesures de surveillance/prévention/maîtrise des infections nosocomiales</a:t>
          </a:r>
        </a:p>
        <a:p>
          <a:endParaRPr lang="fr-FR" sz="1000" b="1" dirty="0" smtClean="0">
            <a:solidFill>
              <a:schemeClr val="accent5">
                <a:lumMod val="10000"/>
              </a:schemeClr>
            </a:solidFill>
          </a:endParaRPr>
        </a:p>
        <a:p>
          <a:endParaRPr lang="fr-FR" sz="1000" b="1" dirty="0" smtClean="0">
            <a:solidFill>
              <a:schemeClr val="accent5">
                <a:lumMod val="10000"/>
              </a:schemeClr>
            </a:solidFill>
          </a:endParaRPr>
        </a:p>
        <a:p>
          <a:endParaRPr lang="fr-FR" sz="1000" b="1" dirty="0">
            <a:solidFill>
              <a:schemeClr val="accent5">
                <a:lumMod val="10000"/>
              </a:schemeClr>
            </a:solidFill>
          </a:endParaRPr>
        </a:p>
      </dgm:t>
    </dgm:pt>
    <dgm:pt modelId="{6D1D45D5-958C-447C-BFEE-3631144E2473}" type="parTrans" cxnId="{A98B9949-D1A7-4DF8-A717-1EE12A138B88}">
      <dgm:prSet/>
      <dgm:spPr/>
      <dgm:t>
        <a:bodyPr/>
        <a:lstStyle/>
        <a:p>
          <a:endParaRPr lang="fr-FR" sz="1000"/>
        </a:p>
      </dgm:t>
    </dgm:pt>
    <dgm:pt modelId="{BDBAD737-91F7-4AB6-921A-E342C94EE8AB}" type="sibTrans" cxnId="{A98B9949-D1A7-4DF8-A717-1EE12A138B88}">
      <dgm:prSet/>
      <dgm:spPr/>
      <dgm:t>
        <a:bodyPr/>
        <a:lstStyle/>
        <a:p>
          <a:endParaRPr lang="fr-FR" sz="1000"/>
        </a:p>
      </dgm:t>
    </dgm:pt>
    <dgm:pt modelId="{372DA6D3-F6C4-4ADA-8E45-5C4B8F1E4C51}">
      <dgm:prSet phldrT="[Texte]" custT="1"/>
      <dgm:spPr/>
      <dgm:t>
        <a:bodyPr/>
        <a:lstStyle/>
        <a:p>
          <a:r>
            <a:rPr lang="fr-FR" sz="1000" b="1" dirty="0" smtClean="0"/>
            <a:t>Pharmacovigilance </a:t>
          </a:r>
        </a:p>
        <a:p>
          <a:r>
            <a:rPr lang="fr-FR" sz="1000" b="1" dirty="0" smtClean="0">
              <a:solidFill>
                <a:schemeClr val="accent5">
                  <a:lumMod val="10000"/>
                </a:schemeClr>
              </a:solidFill>
            </a:rPr>
            <a:t>Enregistrer /évaluer les effets secondaires résultant de l’utilisation des médicaments</a:t>
          </a:r>
        </a:p>
        <a:p>
          <a:endParaRPr lang="fr-FR" sz="1000" b="1" dirty="0" smtClean="0">
            <a:solidFill>
              <a:schemeClr val="accent5">
                <a:lumMod val="10000"/>
              </a:schemeClr>
            </a:solidFill>
          </a:endParaRPr>
        </a:p>
        <a:p>
          <a:endParaRPr lang="fr-FR" sz="1000" b="1" dirty="0" smtClean="0">
            <a:solidFill>
              <a:schemeClr val="accent5">
                <a:lumMod val="10000"/>
              </a:schemeClr>
            </a:solidFill>
          </a:endParaRPr>
        </a:p>
        <a:p>
          <a:endParaRPr lang="fr-FR" sz="1000" b="1" dirty="0">
            <a:solidFill>
              <a:schemeClr val="accent5">
                <a:lumMod val="10000"/>
              </a:schemeClr>
            </a:solidFill>
          </a:endParaRPr>
        </a:p>
      </dgm:t>
    </dgm:pt>
    <dgm:pt modelId="{5BD93D10-25A9-4E68-89C3-F21191542A61}" type="parTrans" cxnId="{5D894735-7363-4C3F-A196-D5566A9E491E}">
      <dgm:prSet/>
      <dgm:spPr/>
      <dgm:t>
        <a:bodyPr/>
        <a:lstStyle/>
        <a:p>
          <a:endParaRPr lang="fr-FR" sz="1000"/>
        </a:p>
      </dgm:t>
    </dgm:pt>
    <dgm:pt modelId="{95661DEB-13D6-441B-AF6D-98256115408F}" type="sibTrans" cxnId="{5D894735-7363-4C3F-A196-D5566A9E491E}">
      <dgm:prSet/>
      <dgm:spPr/>
      <dgm:t>
        <a:bodyPr/>
        <a:lstStyle/>
        <a:p>
          <a:endParaRPr lang="fr-FR" sz="1000"/>
        </a:p>
      </dgm:t>
    </dgm:pt>
    <dgm:pt modelId="{9684AF37-E37F-4D03-B901-53FA1D7476B3}" type="pres">
      <dgm:prSet presAssocID="{048E61F8-4E44-47DF-A622-EEA053628346}" presName="Name0" presStyleCnt="0">
        <dgm:presLayoutVars>
          <dgm:dir/>
          <dgm:resizeHandles val="exact"/>
        </dgm:presLayoutVars>
      </dgm:prSet>
      <dgm:spPr/>
    </dgm:pt>
    <dgm:pt modelId="{9AFA6D10-D79B-4F34-A307-1F1B0582C7C6}" type="pres">
      <dgm:prSet presAssocID="{048E61F8-4E44-47DF-A622-EEA053628346}" presName="fgShape" presStyleLbl="fgShp" presStyleIdx="0" presStyleCnt="1"/>
      <dgm:spPr/>
    </dgm:pt>
    <dgm:pt modelId="{8BE2F4BB-36DD-4B76-AF74-12FAF6AE7F09}" type="pres">
      <dgm:prSet presAssocID="{048E61F8-4E44-47DF-A622-EEA053628346}" presName="linComp" presStyleCnt="0"/>
      <dgm:spPr/>
    </dgm:pt>
    <dgm:pt modelId="{864F9C90-E662-44E9-818C-D9FCF09E0F76}" type="pres">
      <dgm:prSet presAssocID="{A15FB92D-B958-4C4C-9AF8-6D416EB5D448}" presName="compNode" presStyleCnt="0"/>
      <dgm:spPr/>
    </dgm:pt>
    <dgm:pt modelId="{4537E7A5-380B-4E99-B667-A1B441E3DCF3}" type="pres">
      <dgm:prSet presAssocID="{A15FB92D-B958-4C4C-9AF8-6D416EB5D448}" presName="bkgdShape" presStyleLbl="node1" presStyleIdx="0" presStyleCnt="7"/>
      <dgm:spPr/>
      <dgm:t>
        <a:bodyPr/>
        <a:lstStyle/>
        <a:p>
          <a:endParaRPr lang="fr-FR"/>
        </a:p>
      </dgm:t>
    </dgm:pt>
    <dgm:pt modelId="{30AA2135-0D1E-41EE-AC7C-A007E85ADE08}" type="pres">
      <dgm:prSet presAssocID="{A15FB92D-B958-4C4C-9AF8-6D416EB5D448}" presName="nodeTx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D0240EF-7736-456E-A877-A42E253AB60E}" type="pres">
      <dgm:prSet presAssocID="{A15FB92D-B958-4C4C-9AF8-6D416EB5D448}" presName="invisiNode" presStyleLbl="node1" presStyleIdx="0" presStyleCnt="7"/>
      <dgm:spPr/>
    </dgm:pt>
    <dgm:pt modelId="{CCFBD041-79F6-43AC-94AC-00AF7DA9CE32}" type="pres">
      <dgm:prSet presAssocID="{A15FB92D-B958-4C4C-9AF8-6D416EB5D448}" presName="imagNode" presStyleLbl="fgImgPlace1" presStyleIdx="0" presStyleCnt="7"/>
      <dgm:spPr/>
    </dgm:pt>
    <dgm:pt modelId="{186749C3-F245-4B0E-A402-57F2EBB43DF0}" type="pres">
      <dgm:prSet presAssocID="{4667C84D-DB83-4D49-A502-2AE811AB7EEE}" presName="sibTrans" presStyleLbl="sibTrans2D1" presStyleIdx="0" presStyleCnt="0"/>
      <dgm:spPr/>
      <dgm:t>
        <a:bodyPr/>
        <a:lstStyle/>
        <a:p>
          <a:endParaRPr lang="fr-FR"/>
        </a:p>
      </dgm:t>
    </dgm:pt>
    <dgm:pt modelId="{28BA1907-B222-4B07-83BC-2313E8A11B07}" type="pres">
      <dgm:prSet presAssocID="{48C262D2-2297-4EB7-97F0-09F7385CF68C}" presName="compNode" presStyleCnt="0"/>
      <dgm:spPr/>
    </dgm:pt>
    <dgm:pt modelId="{9F92673E-91A7-4D60-9CED-1B75AF0B2DED}" type="pres">
      <dgm:prSet presAssocID="{48C262D2-2297-4EB7-97F0-09F7385CF68C}" presName="bkgdShape" presStyleLbl="node1" presStyleIdx="1" presStyleCnt="7"/>
      <dgm:spPr/>
      <dgm:t>
        <a:bodyPr/>
        <a:lstStyle/>
        <a:p>
          <a:endParaRPr lang="fr-FR"/>
        </a:p>
      </dgm:t>
    </dgm:pt>
    <dgm:pt modelId="{84CCB85D-5426-434C-9771-10A31E734C76}" type="pres">
      <dgm:prSet presAssocID="{48C262D2-2297-4EB7-97F0-09F7385CF68C}" presName="nodeTx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7597DF6-B1C6-4D1B-A133-03B1A085E001}" type="pres">
      <dgm:prSet presAssocID="{48C262D2-2297-4EB7-97F0-09F7385CF68C}" presName="invisiNode" presStyleLbl="node1" presStyleIdx="1" presStyleCnt="7"/>
      <dgm:spPr/>
    </dgm:pt>
    <dgm:pt modelId="{74DEAA03-A910-4645-98DC-3B4726BB5CAB}" type="pres">
      <dgm:prSet presAssocID="{48C262D2-2297-4EB7-97F0-09F7385CF68C}" presName="imagNode" presStyleLbl="fgImgPlace1" presStyleIdx="1" presStyleCnt="7"/>
      <dgm:spPr/>
    </dgm:pt>
    <dgm:pt modelId="{D1D69E04-A9E0-4839-993D-8D9BE505B318}" type="pres">
      <dgm:prSet presAssocID="{F72E75D2-6971-4ECD-81E1-A0C5E46F3B7F}" presName="sibTrans" presStyleLbl="sibTrans2D1" presStyleIdx="0" presStyleCnt="0"/>
      <dgm:spPr/>
      <dgm:t>
        <a:bodyPr/>
        <a:lstStyle/>
        <a:p>
          <a:endParaRPr lang="fr-FR"/>
        </a:p>
      </dgm:t>
    </dgm:pt>
    <dgm:pt modelId="{78E0FA5C-D835-4DA4-A406-9CA6408676AA}" type="pres">
      <dgm:prSet presAssocID="{B2626F0D-3574-4366-BA93-EAF7F448E2DB}" presName="compNode" presStyleCnt="0"/>
      <dgm:spPr/>
    </dgm:pt>
    <dgm:pt modelId="{986CF34D-38FF-4166-AA8E-0AFA153337C3}" type="pres">
      <dgm:prSet presAssocID="{B2626F0D-3574-4366-BA93-EAF7F448E2DB}" presName="bkgdShape" presStyleLbl="node1" presStyleIdx="2" presStyleCnt="7"/>
      <dgm:spPr/>
      <dgm:t>
        <a:bodyPr/>
        <a:lstStyle/>
        <a:p>
          <a:endParaRPr lang="fr-FR"/>
        </a:p>
      </dgm:t>
    </dgm:pt>
    <dgm:pt modelId="{591EF79C-D8B5-41DB-8630-E69D2F45F19B}" type="pres">
      <dgm:prSet presAssocID="{B2626F0D-3574-4366-BA93-EAF7F448E2DB}" presName="nodeTx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68A90E9-D00F-4D1D-8052-85051C103D42}" type="pres">
      <dgm:prSet presAssocID="{B2626F0D-3574-4366-BA93-EAF7F448E2DB}" presName="invisiNode" presStyleLbl="node1" presStyleIdx="2" presStyleCnt="7"/>
      <dgm:spPr/>
    </dgm:pt>
    <dgm:pt modelId="{C6CCABF1-66D0-42FB-AC93-6B6DB1AAA095}" type="pres">
      <dgm:prSet presAssocID="{B2626F0D-3574-4366-BA93-EAF7F448E2DB}" presName="imagNode" presStyleLbl="fgImgPlace1" presStyleIdx="2" presStyleCnt="7"/>
      <dgm:spPr/>
    </dgm:pt>
    <dgm:pt modelId="{3DA5FFC3-F1FC-4538-9EB4-E18020050140}" type="pres">
      <dgm:prSet presAssocID="{F363B98C-F2F7-4623-8EFB-5634B4B2583B}" presName="sibTrans" presStyleLbl="sibTrans2D1" presStyleIdx="0" presStyleCnt="0"/>
      <dgm:spPr/>
      <dgm:t>
        <a:bodyPr/>
        <a:lstStyle/>
        <a:p>
          <a:endParaRPr lang="fr-FR"/>
        </a:p>
      </dgm:t>
    </dgm:pt>
    <dgm:pt modelId="{AAD0481B-1C26-4A30-8C5E-C06DE3C450CB}" type="pres">
      <dgm:prSet presAssocID="{19D3B66B-8923-4B89-94D8-53B87F0CBE88}" presName="compNode" presStyleCnt="0"/>
      <dgm:spPr/>
    </dgm:pt>
    <dgm:pt modelId="{32E09A40-8B08-4D08-BA96-B5FFC26CEFE5}" type="pres">
      <dgm:prSet presAssocID="{19D3B66B-8923-4B89-94D8-53B87F0CBE88}" presName="bkgdShape" presStyleLbl="node1" presStyleIdx="3" presStyleCnt="7"/>
      <dgm:spPr/>
      <dgm:t>
        <a:bodyPr/>
        <a:lstStyle/>
        <a:p>
          <a:endParaRPr lang="fr-FR"/>
        </a:p>
      </dgm:t>
    </dgm:pt>
    <dgm:pt modelId="{BA033468-4930-4016-B33B-AA1D54B8CA02}" type="pres">
      <dgm:prSet presAssocID="{19D3B66B-8923-4B89-94D8-53B87F0CBE88}" presName="nodeTx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BA4BAE3-7A52-4641-B020-2980E3EBC522}" type="pres">
      <dgm:prSet presAssocID="{19D3B66B-8923-4B89-94D8-53B87F0CBE88}" presName="invisiNode" presStyleLbl="node1" presStyleIdx="3" presStyleCnt="7"/>
      <dgm:spPr/>
    </dgm:pt>
    <dgm:pt modelId="{9C6F4230-C12B-4CF6-9745-7CA155415732}" type="pres">
      <dgm:prSet presAssocID="{19D3B66B-8923-4B89-94D8-53B87F0CBE88}" presName="imagNode" presStyleLbl="fgImgPlace1" presStyleIdx="3" presStyleCnt="7"/>
      <dgm:spPr/>
    </dgm:pt>
    <dgm:pt modelId="{F5CB10B9-A7F0-4E5B-ADE6-5EDEA3850097}" type="pres">
      <dgm:prSet presAssocID="{F7744021-448C-4690-AF2C-2A7FF428FDFE}" presName="sibTrans" presStyleLbl="sibTrans2D1" presStyleIdx="0" presStyleCnt="0"/>
      <dgm:spPr/>
      <dgm:t>
        <a:bodyPr/>
        <a:lstStyle/>
        <a:p>
          <a:endParaRPr lang="fr-FR"/>
        </a:p>
      </dgm:t>
    </dgm:pt>
    <dgm:pt modelId="{82C94D8E-D1D1-4BDF-9660-D3BD08C22C04}" type="pres">
      <dgm:prSet presAssocID="{372DA6D3-F6C4-4ADA-8E45-5C4B8F1E4C51}" presName="compNode" presStyleCnt="0"/>
      <dgm:spPr/>
    </dgm:pt>
    <dgm:pt modelId="{78C4966A-5C58-4853-9254-CA874A123271}" type="pres">
      <dgm:prSet presAssocID="{372DA6D3-F6C4-4ADA-8E45-5C4B8F1E4C51}" presName="bkgdShape" presStyleLbl="node1" presStyleIdx="4" presStyleCnt="7"/>
      <dgm:spPr/>
      <dgm:t>
        <a:bodyPr/>
        <a:lstStyle/>
        <a:p>
          <a:endParaRPr lang="fr-FR"/>
        </a:p>
      </dgm:t>
    </dgm:pt>
    <dgm:pt modelId="{101473A8-8CAA-4CD0-85B5-FA74F6DE2C72}" type="pres">
      <dgm:prSet presAssocID="{372DA6D3-F6C4-4ADA-8E45-5C4B8F1E4C51}" presName="nodeTx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E3F9534-197D-4A29-A6F7-0172C6A06E68}" type="pres">
      <dgm:prSet presAssocID="{372DA6D3-F6C4-4ADA-8E45-5C4B8F1E4C51}" presName="invisiNode" presStyleLbl="node1" presStyleIdx="4" presStyleCnt="7"/>
      <dgm:spPr/>
    </dgm:pt>
    <dgm:pt modelId="{64F041B8-52BE-4967-822E-40A343484AAE}" type="pres">
      <dgm:prSet presAssocID="{372DA6D3-F6C4-4ADA-8E45-5C4B8F1E4C51}" presName="imagNode" presStyleLbl="fgImgPlace1" presStyleIdx="4" presStyleCnt="7"/>
      <dgm:spPr/>
    </dgm:pt>
    <dgm:pt modelId="{ED362E64-8CE6-40A1-91E4-AEABC7C75F60}" type="pres">
      <dgm:prSet presAssocID="{95661DEB-13D6-441B-AF6D-98256115408F}" presName="sibTrans" presStyleLbl="sibTrans2D1" presStyleIdx="0" presStyleCnt="0"/>
      <dgm:spPr/>
      <dgm:t>
        <a:bodyPr/>
        <a:lstStyle/>
        <a:p>
          <a:endParaRPr lang="fr-FR"/>
        </a:p>
      </dgm:t>
    </dgm:pt>
    <dgm:pt modelId="{E62A6369-FE1E-42EA-A6BE-D93A81755079}" type="pres">
      <dgm:prSet presAssocID="{DC986E6B-2320-4BF9-91DA-4B39A585D35C}" presName="compNode" presStyleCnt="0"/>
      <dgm:spPr/>
    </dgm:pt>
    <dgm:pt modelId="{98120AE2-E927-4792-B20A-B2504A4E9331}" type="pres">
      <dgm:prSet presAssocID="{DC986E6B-2320-4BF9-91DA-4B39A585D35C}" presName="bkgdShape" presStyleLbl="node1" presStyleIdx="5" presStyleCnt="7"/>
      <dgm:spPr/>
      <dgm:t>
        <a:bodyPr/>
        <a:lstStyle/>
        <a:p>
          <a:endParaRPr lang="fr-FR"/>
        </a:p>
      </dgm:t>
    </dgm:pt>
    <dgm:pt modelId="{13C5C12A-3E85-4033-BD40-562C4AE1B92A}" type="pres">
      <dgm:prSet presAssocID="{DC986E6B-2320-4BF9-91DA-4B39A585D35C}" presName="nodeTx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C5B22D1-2288-4B10-8773-7AC89CBC97D9}" type="pres">
      <dgm:prSet presAssocID="{DC986E6B-2320-4BF9-91DA-4B39A585D35C}" presName="invisiNode" presStyleLbl="node1" presStyleIdx="5" presStyleCnt="7"/>
      <dgm:spPr/>
    </dgm:pt>
    <dgm:pt modelId="{3EF21AB4-7931-4A14-A145-2A9B0ED3874D}" type="pres">
      <dgm:prSet presAssocID="{DC986E6B-2320-4BF9-91DA-4B39A585D35C}" presName="imagNode" presStyleLbl="fgImgPlace1" presStyleIdx="5" presStyleCnt="7"/>
      <dgm:spPr/>
    </dgm:pt>
    <dgm:pt modelId="{2CE400D4-49CB-4EEB-8BB3-36F2B6DB0260}" type="pres">
      <dgm:prSet presAssocID="{BD8B88CE-B4A6-4F60-A9F4-5BB70F5F3A87}" presName="sibTrans" presStyleLbl="sibTrans2D1" presStyleIdx="0" presStyleCnt="0"/>
      <dgm:spPr/>
      <dgm:t>
        <a:bodyPr/>
        <a:lstStyle/>
        <a:p>
          <a:endParaRPr lang="fr-FR"/>
        </a:p>
      </dgm:t>
    </dgm:pt>
    <dgm:pt modelId="{8EE67B6E-ABD1-4F9D-97C0-CBC7C329B581}" type="pres">
      <dgm:prSet presAssocID="{4B442130-971D-40E5-B334-FACDEE0460E9}" presName="compNode" presStyleCnt="0"/>
      <dgm:spPr/>
    </dgm:pt>
    <dgm:pt modelId="{42519BE3-3B66-47D5-81A7-0BA5D1BCB647}" type="pres">
      <dgm:prSet presAssocID="{4B442130-971D-40E5-B334-FACDEE0460E9}" presName="bkgdShape" presStyleLbl="node1" presStyleIdx="6" presStyleCnt="7"/>
      <dgm:spPr/>
      <dgm:t>
        <a:bodyPr/>
        <a:lstStyle/>
        <a:p>
          <a:endParaRPr lang="fr-FR"/>
        </a:p>
      </dgm:t>
    </dgm:pt>
    <dgm:pt modelId="{237FF130-71B3-480F-916B-F2DFA286C88E}" type="pres">
      <dgm:prSet presAssocID="{4B442130-971D-40E5-B334-FACDEE0460E9}" presName="nodeTx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9C06811-0563-4BBB-A3BE-644D10492348}" type="pres">
      <dgm:prSet presAssocID="{4B442130-971D-40E5-B334-FACDEE0460E9}" presName="invisiNode" presStyleLbl="node1" presStyleIdx="6" presStyleCnt="7"/>
      <dgm:spPr/>
    </dgm:pt>
    <dgm:pt modelId="{BACF09AB-9CD7-4A09-8178-CDD5726CD5CF}" type="pres">
      <dgm:prSet presAssocID="{4B442130-971D-40E5-B334-FACDEE0460E9}" presName="imagNode" presStyleLbl="fgImgPlace1" presStyleIdx="6" presStyleCnt="7"/>
      <dgm:spPr/>
    </dgm:pt>
  </dgm:ptLst>
  <dgm:cxnLst>
    <dgm:cxn modelId="{B18CFDE9-DC8A-824A-81B3-7B54BCDA8420}" type="presOf" srcId="{48C262D2-2297-4EB7-97F0-09F7385CF68C}" destId="{9F92673E-91A7-4D60-9CED-1B75AF0B2DED}" srcOrd="0" destOrd="0" presId="urn:microsoft.com/office/officeart/2005/8/layout/hList7#1"/>
    <dgm:cxn modelId="{FEDF163B-6C1E-F24C-BD31-49EAAEB36340}" type="presOf" srcId="{B2626F0D-3574-4366-BA93-EAF7F448E2DB}" destId="{591EF79C-D8B5-41DB-8630-E69D2F45F19B}" srcOrd="1" destOrd="0" presId="urn:microsoft.com/office/officeart/2005/8/layout/hList7#1"/>
    <dgm:cxn modelId="{D9D6796E-3C57-CD4E-BD5C-DD030657CD50}" type="presOf" srcId="{48C262D2-2297-4EB7-97F0-09F7385CF68C}" destId="{84CCB85D-5426-434C-9771-10A31E734C76}" srcOrd="1" destOrd="0" presId="urn:microsoft.com/office/officeart/2005/8/layout/hList7#1"/>
    <dgm:cxn modelId="{CD90D14A-4BD5-3D4C-ABF1-2627818B7AB8}" type="presOf" srcId="{BD8B88CE-B4A6-4F60-A9F4-5BB70F5F3A87}" destId="{2CE400D4-49CB-4EEB-8BB3-36F2B6DB0260}" srcOrd="0" destOrd="0" presId="urn:microsoft.com/office/officeart/2005/8/layout/hList7#1"/>
    <dgm:cxn modelId="{D6C89CF6-B697-4E37-BC2A-303980DD03F1}" srcId="{048E61F8-4E44-47DF-A622-EEA053628346}" destId="{19D3B66B-8923-4B89-94D8-53B87F0CBE88}" srcOrd="3" destOrd="0" parTransId="{F22BF277-60FA-4C02-8F44-721C1F761336}" sibTransId="{F7744021-448C-4690-AF2C-2A7FF428FDFE}"/>
    <dgm:cxn modelId="{AAA15A52-90D1-4EF4-8AE2-3255727CC2D4}" srcId="{048E61F8-4E44-47DF-A622-EEA053628346}" destId="{48C262D2-2297-4EB7-97F0-09F7385CF68C}" srcOrd="1" destOrd="0" parTransId="{2EFB13C0-533B-492A-972D-8430745B97AA}" sibTransId="{F72E75D2-6971-4ECD-81E1-A0C5E46F3B7F}"/>
    <dgm:cxn modelId="{F641AB96-B05B-1A4C-ACAB-EED3C4436731}" type="presOf" srcId="{A15FB92D-B958-4C4C-9AF8-6D416EB5D448}" destId="{4537E7A5-380B-4E99-B667-A1B441E3DCF3}" srcOrd="0" destOrd="0" presId="urn:microsoft.com/office/officeart/2005/8/layout/hList7#1"/>
    <dgm:cxn modelId="{B61D37E2-BB8B-BC4B-8084-B82B51A307A9}" type="presOf" srcId="{4B442130-971D-40E5-B334-FACDEE0460E9}" destId="{42519BE3-3B66-47D5-81A7-0BA5D1BCB647}" srcOrd="0" destOrd="0" presId="urn:microsoft.com/office/officeart/2005/8/layout/hList7#1"/>
    <dgm:cxn modelId="{5E80222C-FCD5-C242-A0C1-0F72630D151B}" type="presOf" srcId="{372DA6D3-F6C4-4ADA-8E45-5C4B8F1E4C51}" destId="{101473A8-8CAA-4CD0-85B5-FA74F6DE2C72}" srcOrd="1" destOrd="0" presId="urn:microsoft.com/office/officeart/2005/8/layout/hList7#1"/>
    <dgm:cxn modelId="{3F306349-C8F3-1340-8B35-02E91CC41CA9}" type="presOf" srcId="{372DA6D3-F6C4-4ADA-8E45-5C4B8F1E4C51}" destId="{78C4966A-5C58-4853-9254-CA874A123271}" srcOrd="0" destOrd="0" presId="urn:microsoft.com/office/officeart/2005/8/layout/hList7#1"/>
    <dgm:cxn modelId="{5D894735-7363-4C3F-A196-D5566A9E491E}" srcId="{048E61F8-4E44-47DF-A622-EEA053628346}" destId="{372DA6D3-F6C4-4ADA-8E45-5C4B8F1E4C51}" srcOrd="4" destOrd="0" parTransId="{5BD93D10-25A9-4E68-89C3-F21191542A61}" sibTransId="{95661DEB-13D6-441B-AF6D-98256115408F}"/>
    <dgm:cxn modelId="{3877C4D7-E2FA-FA45-88BD-F33BC1FB07B2}" type="presOf" srcId="{19D3B66B-8923-4B89-94D8-53B87F0CBE88}" destId="{BA033468-4930-4016-B33B-AA1D54B8CA02}" srcOrd="1" destOrd="0" presId="urn:microsoft.com/office/officeart/2005/8/layout/hList7#1"/>
    <dgm:cxn modelId="{227CAD7B-5096-4E32-AF26-8D82603746B4}" srcId="{048E61F8-4E44-47DF-A622-EEA053628346}" destId="{A15FB92D-B958-4C4C-9AF8-6D416EB5D448}" srcOrd="0" destOrd="0" parTransId="{ACE774A6-6C3A-4A68-A32D-EEF00F0836F0}" sibTransId="{4667C84D-DB83-4D49-A502-2AE811AB7EEE}"/>
    <dgm:cxn modelId="{2C3E3804-4098-4CB7-9BE5-0718564F58BD}" srcId="{048E61F8-4E44-47DF-A622-EEA053628346}" destId="{DC986E6B-2320-4BF9-91DA-4B39A585D35C}" srcOrd="5" destOrd="0" parTransId="{084E4284-E8A1-423D-82B6-5BD444BF6BF9}" sibTransId="{BD8B88CE-B4A6-4F60-A9F4-5BB70F5F3A87}"/>
    <dgm:cxn modelId="{DA3412F3-F3DF-5A4F-906B-5EB0068A702C}" type="presOf" srcId="{4B442130-971D-40E5-B334-FACDEE0460E9}" destId="{237FF130-71B3-480F-916B-F2DFA286C88E}" srcOrd="1" destOrd="0" presId="urn:microsoft.com/office/officeart/2005/8/layout/hList7#1"/>
    <dgm:cxn modelId="{A98B9949-D1A7-4DF8-A717-1EE12A138B88}" srcId="{048E61F8-4E44-47DF-A622-EEA053628346}" destId="{4B442130-971D-40E5-B334-FACDEE0460E9}" srcOrd="6" destOrd="0" parTransId="{6D1D45D5-958C-447C-BFEE-3631144E2473}" sibTransId="{BDBAD737-91F7-4AB6-921A-E342C94EE8AB}"/>
    <dgm:cxn modelId="{290C23AC-D723-AE4E-9D35-EA6C33E815CE}" type="presOf" srcId="{19D3B66B-8923-4B89-94D8-53B87F0CBE88}" destId="{32E09A40-8B08-4D08-BA96-B5FFC26CEFE5}" srcOrd="0" destOrd="0" presId="urn:microsoft.com/office/officeart/2005/8/layout/hList7#1"/>
    <dgm:cxn modelId="{6B817B5C-7E71-40E0-AA53-FE3F54FB1F8E}" srcId="{048E61F8-4E44-47DF-A622-EEA053628346}" destId="{B2626F0D-3574-4366-BA93-EAF7F448E2DB}" srcOrd="2" destOrd="0" parTransId="{455B76F6-6E86-4DE6-9E40-15AFD30BAB88}" sibTransId="{F363B98C-F2F7-4623-8EFB-5634B4B2583B}"/>
    <dgm:cxn modelId="{8ED378E5-3E33-0B4B-8F47-5ADD4CD980F1}" type="presOf" srcId="{95661DEB-13D6-441B-AF6D-98256115408F}" destId="{ED362E64-8CE6-40A1-91E4-AEABC7C75F60}" srcOrd="0" destOrd="0" presId="urn:microsoft.com/office/officeart/2005/8/layout/hList7#1"/>
    <dgm:cxn modelId="{5EA2291A-384C-AC40-9387-9569B2312BDC}" type="presOf" srcId="{A15FB92D-B958-4C4C-9AF8-6D416EB5D448}" destId="{30AA2135-0D1E-41EE-AC7C-A007E85ADE08}" srcOrd="1" destOrd="0" presId="urn:microsoft.com/office/officeart/2005/8/layout/hList7#1"/>
    <dgm:cxn modelId="{BF94CC00-6F03-7748-8FE4-EB2265B2C670}" type="presOf" srcId="{DC986E6B-2320-4BF9-91DA-4B39A585D35C}" destId="{98120AE2-E927-4792-B20A-B2504A4E9331}" srcOrd="0" destOrd="0" presId="urn:microsoft.com/office/officeart/2005/8/layout/hList7#1"/>
    <dgm:cxn modelId="{9ED7769E-2885-D14B-B22C-B70218FFC759}" type="presOf" srcId="{048E61F8-4E44-47DF-A622-EEA053628346}" destId="{9684AF37-E37F-4D03-B901-53FA1D7476B3}" srcOrd="0" destOrd="0" presId="urn:microsoft.com/office/officeart/2005/8/layout/hList7#1"/>
    <dgm:cxn modelId="{6E219AEF-D9E5-7B43-A0A1-3BC522665845}" type="presOf" srcId="{B2626F0D-3574-4366-BA93-EAF7F448E2DB}" destId="{986CF34D-38FF-4166-AA8E-0AFA153337C3}" srcOrd="0" destOrd="0" presId="urn:microsoft.com/office/officeart/2005/8/layout/hList7#1"/>
    <dgm:cxn modelId="{DD2EBCFF-AE8F-1A47-A2A3-99730592CE5C}" type="presOf" srcId="{4667C84D-DB83-4D49-A502-2AE811AB7EEE}" destId="{186749C3-F245-4B0E-A402-57F2EBB43DF0}" srcOrd="0" destOrd="0" presId="urn:microsoft.com/office/officeart/2005/8/layout/hList7#1"/>
    <dgm:cxn modelId="{9664CCBB-6A74-9243-B9DD-5DB7EECBD473}" type="presOf" srcId="{F72E75D2-6971-4ECD-81E1-A0C5E46F3B7F}" destId="{D1D69E04-A9E0-4839-993D-8D9BE505B318}" srcOrd="0" destOrd="0" presId="urn:microsoft.com/office/officeart/2005/8/layout/hList7#1"/>
    <dgm:cxn modelId="{BF595FBA-2853-5C47-AACF-519EE250FC08}" type="presOf" srcId="{DC986E6B-2320-4BF9-91DA-4B39A585D35C}" destId="{13C5C12A-3E85-4033-BD40-562C4AE1B92A}" srcOrd="1" destOrd="0" presId="urn:microsoft.com/office/officeart/2005/8/layout/hList7#1"/>
    <dgm:cxn modelId="{D67E37FA-2027-C747-A02E-24935AA39E88}" type="presOf" srcId="{F7744021-448C-4690-AF2C-2A7FF428FDFE}" destId="{F5CB10B9-A7F0-4E5B-ADE6-5EDEA3850097}" srcOrd="0" destOrd="0" presId="urn:microsoft.com/office/officeart/2005/8/layout/hList7#1"/>
    <dgm:cxn modelId="{BEC3EAC8-B91A-5B45-B196-4C0B461557EA}" type="presOf" srcId="{F363B98C-F2F7-4623-8EFB-5634B4B2583B}" destId="{3DA5FFC3-F1FC-4538-9EB4-E18020050140}" srcOrd="0" destOrd="0" presId="urn:microsoft.com/office/officeart/2005/8/layout/hList7#1"/>
    <dgm:cxn modelId="{F5DA07EB-C6CE-BA46-B602-94CDFA0890FA}" type="presParOf" srcId="{9684AF37-E37F-4D03-B901-53FA1D7476B3}" destId="{9AFA6D10-D79B-4F34-A307-1F1B0582C7C6}" srcOrd="0" destOrd="0" presId="urn:microsoft.com/office/officeart/2005/8/layout/hList7#1"/>
    <dgm:cxn modelId="{3439E046-31DB-2C48-B034-97A61B139D3C}" type="presParOf" srcId="{9684AF37-E37F-4D03-B901-53FA1D7476B3}" destId="{8BE2F4BB-36DD-4B76-AF74-12FAF6AE7F09}" srcOrd="1" destOrd="0" presId="urn:microsoft.com/office/officeart/2005/8/layout/hList7#1"/>
    <dgm:cxn modelId="{1604137F-334A-1A43-AE1C-D77824F6BEB9}" type="presParOf" srcId="{8BE2F4BB-36DD-4B76-AF74-12FAF6AE7F09}" destId="{864F9C90-E662-44E9-818C-D9FCF09E0F76}" srcOrd="0" destOrd="0" presId="urn:microsoft.com/office/officeart/2005/8/layout/hList7#1"/>
    <dgm:cxn modelId="{1E1A25CC-3A85-424E-A3F2-1CF94E957DB2}" type="presParOf" srcId="{864F9C90-E662-44E9-818C-D9FCF09E0F76}" destId="{4537E7A5-380B-4E99-B667-A1B441E3DCF3}" srcOrd="0" destOrd="0" presId="urn:microsoft.com/office/officeart/2005/8/layout/hList7#1"/>
    <dgm:cxn modelId="{8546AB46-3CFA-8F42-BF83-393F5A87FC87}" type="presParOf" srcId="{864F9C90-E662-44E9-818C-D9FCF09E0F76}" destId="{30AA2135-0D1E-41EE-AC7C-A007E85ADE08}" srcOrd="1" destOrd="0" presId="urn:microsoft.com/office/officeart/2005/8/layout/hList7#1"/>
    <dgm:cxn modelId="{05171AFB-B67C-1C49-8512-D92E6D4D85A4}" type="presParOf" srcId="{864F9C90-E662-44E9-818C-D9FCF09E0F76}" destId="{4D0240EF-7736-456E-A877-A42E253AB60E}" srcOrd="2" destOrd="0" presId="urn:microsoft.com/office/officeart/2005/8/layout/hList7#1"/>
    <dgm:cxn modelId="{555EE48F-DAEF-884E-ADED-E88E8C75DD7D}" type="presParOf" srcId="{864F9C90-E662-44E9-818C-D9FCF09E0F76}" destId="{CCFBD041-79F6-43AC-94AC-00AF7DA9CE32}" srcOrd="3" destOrd="0" presId="urn:microsoft.com/office/officeart/2005/8/layout/hList7#1"/>
    <dgm:cxn modelId="{6CFD21ED-4583-4C45-85E1-BDB35A799E67}" type="presParOf" srcId="{8BE2F4BB-36DD-4B76-AF74-12FAF6AE7F09}" destId="{186749C3-F245-4B0E-A402-57F2EBB43DF0}" srcOrd="1" destOrd="0" presId="urn:microsoft.com/office/officeart/2005/8/layout/hList7#1"/>
    <dgm:cxn modelId="{CC9BD84D-D7F6-9C40-8CBF-49006367973E}" type="presParOf" srcId="{8BE2F4BB-36DD-4B76-AF74-12FAF6AE7F09}" destId="{28BA1907-B222-4B07-83BC-2313E8A11B07}" srcOrd="2" destOrd="0" presId="urn:microsoft.com/office/officeart/2005/8/layout/hList7#1"/>
    <dgm:cxn modelId="{F04A764C-A3C7-0B47-B862-A1FA39B42A92}" type="presParOf" srcId="{28BA1907-B222-4B07-83BC-2313E8A11B07}" destId="{9F92673E-91A7-4D60-9CED-1B75AF0B2DED}" srcOrd="0" destOrd="0" presId="urn:microsoft.com/office/officeart/2005/8/layout/hList7#1"/>
    <dgm:cxn modelId="{3A28D860-8A1F-E04A-B5E6-7E1F44E7F425}" type="presParOf" srcId="{28BA1907-B222-4B07-83BC-2313E8A11B07}" destId="{84CCB85D-5426-434C-9771-10A31E734C76}" srcOrd="1" destOrd="0" presId="urn:microsoft.com/office/officeart/2005/8/layout/hList7#1"/>
    <dgm:cxn modelId="{0A78B015-045C-D74D-A4AA-CFE634904BA6}" type="presParOf" srcId="{28BA1907-B222-4B07-83BC-2313E8A11B07}" destId="{87597DF6-B1C6-4D1B-A133-03B1A085E001}" srcOrd="2" destOrd="0" presId="urn:microsoft.com/office/officeart/2005/8/layout/hList7#1"/>
    <dgm:cxn modelId="{CA40DDD0-E37E-3249-93B2-8363D6F1EA6C}" type="presParOf" srcId="{28BA1907-B222-4B07-83BC-2313E8A11B07}" destId="{74DEAA03-A910-4645-98DC-3B4726BB5CAB}" srcOrd="3" destOrd="0" presId="urn:microsoft.com/office/officeart/2005/8/layout/hList7#1"/>
    <dgm:cxn modelId="{D67A7EC7-B183-E64D-A595-FB01FACA2E0F}" type="presParOf" srcId="{8BE2F4BB-36DD-4B76-AF74-12FAF6AE7F09}" destId="{D1D69E04-A9E0-4839-993D-8D9BE505B318}" srcOrd="3" destOrd="0" presId="urn:microsoft.com/office/officeart/2005/8/layout/hList7#1"/>
    <dgm:cxn modelId="{B9FFEC5B-0DE1-FB4A-80E0-E0523D161EDA}" type="presParOf" srcId="{8BE2F4BB-36DD-4B76-AF74-12FAF6AE7F09}" destId="{78E0FA5C-D835-4DA4-A406-9CA6408676AA}" srcOrd="4" destOrd="0" presId="urn:microsoft.com/office/officeart/2005/8/layout/hList7#1"/>
    <dgm:cxn modelId="{C82EE9B9-23FB-7242-992A-02562AE6B4AA}" type="presParOf" srcId="{78E0FA5C-D835-4DA4-A406-9CA6408676AA}" destId="{986CF34D-38FF-4166-AA8E-0AFA153337C3}" srcOrd="0" destOrd="0" presId="urn:microsoft.com/office/officeart/2005/8/layout/hList7#1"/>
    <dgm:cxn modelId="{0584A969-D9F8-304D-8126-3DCB77B9B2EF}" type="presParOf" srcId="{78E0FA5C-D835-4DA4-A406-9CA6408676AA}" destId="{591EF79C-D8B5-41DB-8630-E69D2F45F19B}" srcOrd="1" destOrd="0" presId="urn:microsoft.com/office/officeart/2005/8/layout/hList7#1"/>
    <dgm:cxn modelId="{7B27739A-A937-FA49-B812-BEEDCCB58E25}" type="presParOf" srcId="{78E0FA5C-D835-4DA4-A406-9CA6408676AA}" destId="{F68A90E9-D00F-4D1D-8052-85051C103D42}" srcOrd="2" destOrd="0" presId="urn:microsoft.com/office/officeart/2005/8/layout/hList7#1"/>
    <dgm:cxn modelId="{07E69740-D893-0A42-A869-D736CF78239E}" type="presParOf" srcId="{78E0FA5C-D835-4DA4-A406-9CA6408676AA}" destId="{C6CCABF1-66D0-42FB-AC93-6B6DB1AAA095}" srcOrd="3" destOrd="0" presId="urn:microsoft.com/office/officeart/2005/8/layout/hList7#1"/>
    <dgm:cxn modelId="{71689FF5-B3C4-ED49-9082-A492946CF6EA}" type="presParOf" srcId="{8BE2F4BB-36DD-4B76-AF74-12FAF6AE7F09}" destId="{3DA5FFC3-F1FC-4538-9EB4-E18020050140}" srcOrd="5" destOrd="0" presId="urn:microsoft.com/office/officeart/2005/8/layout/hList7#1"/>
    <dgm:cxn modelId="{4F1FF150-4078-CD43-8412-8077F8ABC97C}" type="presParOf" srcId="{8BE2F4BB-36DD-4B76-AF74-12FAF6AE7F09}" destId="{AAD0481B-1C26-4A30-8C5E-C06DE3C450CB}" srcOrd="6" destOrd="0" presId="urn:microsoft.com/office/officeart/2005/8/layout/hList7#1"/>
    <dgm:cxn modelId="{E9F80EBC-FA91-2340-ADA4-84C55F18D2AF}" type="presParOf" srcId="{AAD0481B-1C26-4A30-8C5E-C06DE3C450CB}" destId="{32E09A40-8B08-4D08-BA96-B5FFC26CEFE5}" srcOrd="0" destOrd="0" presId="urn:microsoft.com/office/officeart/2005/8/layout/hList7#1"/>
    <dgm:cxn modelId="{3BA85C27-A2A1-2240-803E-9371223EA99A}" type="presParOf" srcId="{AAD0481B-1C26-4A30-8C5E-C06DE3C450CB}" destId="{BA033468-4930-4016-B33B-AA1D54B8CA02}" srcOrd="1" destOrd="0" presId="urn:microsoft.com/office/officeart/2005/8/layout/hList7#1"/>
    <dgm:cxn modelId="{7C457EA2-5909-184D-94A2-3E9F2B2BE531}" type="presParOf" srcId="{AAD0481B-1C26-4A30-8C5E-C06DE3C450CB}" destId="{7BA4BAE3-7A52-4641-B020-2980E3EBC522}" srcOrd="2" destOrd="0" presId="urn:microsoft.com/office/officeart/2005/8/layout/hList7#1"/>
    <dgm:cxn modelId="{3B17067F-9652-4B47-B59B-213631EF9905}" type="presParOf" srcId="{AAD0481B-1C26-4A30-8C5E-C06DE3C450CB}" destId="{9C6F4230-C12B-4CF6-9745-7CA155415732}" srcOrd="3" destOrd="0" presId="urn:microsoft.com/office/officeart/2005/8/layout/hList7#1"/>
    <dgm:cxn modelId="{4127BB58-1530-3D42-9C91-D9EFC8F96245}" type="presParOf" srcId="{8BE2F4BB-36DD-4B76-AF74-12FAF6AE7F09}" destId="{F5CB10B9-A7F0-4E5B-ADE6-5EDEA3850097}" srcOrd="7" destOrd="0" presId="urn:microsoft.com/office/officeart/2005/8/layout/hList7#1"/>
    <dgm:cxn modelId="{3E54DF83-1276-7346-A662-7DF0D6B73E1C}" type="presParOf" srcId="{8BE2F4BB-36DD-4B76-AF74-12FAF6AE7F09}" destId="{82C94D8E-D1D1-4BDF-9660-D3BD08C22C04}" srcOrd="8" destOrd="0" presId="urn:microsoft.com/office/officeart/2005/8/layout/hList7#1"/>
    <dgm:cxn modelId="{D15E6477-30B1-1F4A-899D-9F555FEDF455}" type="presParOf" srcId="{82C94D8E-D1D1-4BDF-9660-D3BD08C22C04}" destId="{78C4966A-5C58-4853-9254-CA874A123271}" srcOrd="0" destOrd="0" presId="urn:microsoft.com/office/officeart/2005/8/layout/hList7#1"/>
    <dgm:cxn modelId="{44848076-C865-2641-A5A5-523E86A49F5F}" type="presParOf" srcId="{82C94D8E-D1D1-4BDF-9660-D3BD08C22C04}" destId="{101473A8-8CAA-4CD0-85B5-FA74F6DE2C72}" srcOrd="1" destOrd="0" presId="urn:microsoft.com/office/officeart/2005/8/layout/hList7#1"/>
    <dgm:cxn modelId="{D8EBA707-DA50-E44B-B176-EBDBF9E2C718}" type="presParOf" srcId="{82C94D8E-D1D1-4BDF-9660-D3BD08C22C04}" destId="{EE3F9534-197D-4A29-A6F7-0172C6A06E68}" srcOrd="2" destOrd="0" presId="urn:microsoft.com/office/officeart/2005/8/layout/hList7#1"/>
    <dgm:cxn modelId="{D9D5DF27-095B-2741-8112-140FF0E3540B}" type="presParOf" srcId="{82C94D8E-D1D1-4BDF-9660-D3BD08C22C04}" destId="{64F041B8-52BE-4967-822E-40A343484AAE}" srcOrd="3" destOrd="0" presId="urn:microsoft.com/office/officeart/2005/8/layout/hList7#1"/>
    <dgm:cxn modelId="{AC5A4965-0A75-5D42-9AD5-EA1299F18223}" type="presParOf" srcId="{8BE2F4BB-36DD-4B76-AF74-12FAF6AE7F09}" destId="{ED362E64-8CE6-40A1-91E4-AEABC7C75F60}" srcOrd="9" destOrd="0" presId="urn:microsoft.com/office/officeart/2005/8/layout/hList7#1"/>
    <dgm:cxn modelId="{4DDD4080-830A-5F4E-8F76-E51F5A16E6F6}" type="presParOf" srcId="{8BE2F4BB-36DD-4B76-AF74-12FAF6AE7F09}" destId="{E62A6369-FE1E-42EA-A6BE-D93A81755079}" srcOrd="10" destOrd="0" presId="urn:microsoft.com/office/officeart/2005/8/layout/hList7#1"/>
    <dgm:cxn modelId="{ED523C92-9217-C34F-96CB-AC40F2790191}" type="presParOf" srcId="{E62A6369-FE1E-42EA-A6BE-D93A81755079}" destId="{98120AE2-E927-4792-B20A-B2504A4E9331}" srcOrd="0" destOrd="0" presId="urn:microsoft.com/office/officeart/2005/8/layout/hList7#1"/>
    <dgm:cxn modelId="{49AAD154-2B42-EC45-A36F-10913998A7CA}" type="presParOf" srcId="{E62A6369-FE1E-42EA-A6BE-D93A81755079}" destId="{13C5C12A-3E85-4033-BD40-562C4AE1B92A}" srcOrd="1" destOrd="0" presId="urn:microsoft.com/office/officeart/2005/8/layout/hList7#1"/>
    <dgm:cxn modelId="{F599E81F-9269-614F-A76C-D27B3383B63F}" type="presParOf" srcId="{E62A6369-FE1E-42EA-A6BE-D93A81755079}" destId="{EC5B22D1-2288-4B10-8773-7AC89CBC97D9}" srcOrd="2" destOrd="0" presId="urn:microsoft.com/office/officeart/2005/8/layout/hList7#1"/>
    <dgm:cxn modelId="{9C9C8B1D-6151-3B47-901E-F0BC5185B42F}" type="presParOf" srcId="{E62A6369-FE1E-42EA-A6BE-D93A81755079}" destId="{3EF21AB4-7931-4A14-A145-2A9B0ED3874D}" srcOrd="3" destOrd="0" presId="urn:microsoft.com/office/officeart/2005/8/layout/hList7#1"/>
    <dgm:cxn modelId="{45EB029E-3D7D-0249-A4B6-2644E00CC020}" type="presParOf" srcId="{8BE2F4BB-36DD-4B76-AF74-12FAF6AE7F09}" destId="{2CE400D4-49CB-4EEB-8BB3-36F2B6DB0260}" srcOrd="11" destOrd="0" presId="urn:microsoft.com/office/officeart/2005/8/layout/hList7#1"/>
    <dgm:cxn modelId="{C11B1BF8-CD6C-DF43-AED3-6FDC156D92C0}" type="presParOf" srcId="{8BE2F4BB-36DD-4B76-AF74-12FAF6AE7F09}" destId="{8EE67B6E-ABD1-4F9D-97C0-CBC7C329B581}" srcOrd="12" destOrd="0" presId="urn:microsoft.com/office/officeart/2005/8/layout/hList7#1"/>
    <dgm:cxn modelId="{37E6F76C-5748-EF47-9F45-B2DB8E52B17C}" type="presParOf" srcId="{8EE67B6E-ABD1-4F9D-97C0-CBC7C329B581}" destId="{42519BE3-3B66-47D5-81A7-0BA5D1BCB647}" srcOrd="0" destOrd="0" presId="urn:microsoft.com/office/officeart/2005/8/layout/hList7#1"/>
    <dgm:cxn modelId="{E666642F-0303-BC4F-AE7C-C9F7B1D38530}" type="presParOf" srcId="{8EE67B6E-ABD1-4F9D-97C0-CBC7C329B581}" destId="{237FF130-71B3-480F-916B-F2DFA286C88E}" srcOrd="1" destOrd="0" presId="urn:microsoft.com/office/officeart/2005/8/layout/hList7#1"/>
    <dgm:cxn modelId="{F6483EBC-96AB-EF42-A493-5846EDE711A4}" type="presParOf" srcId="{8EE67B6E-ABD1-4F9D-97C0-CBC7C329B581}" destId="{89C06811-0563-4BBB-A3BE-644D10492348}" srcOrd="2" destOrd="0" presId="urn:microsoft.com/office/officeart/2005/8/layout/hList7#1"/>
    <dgm:cxn modelId="{E5C4712B-9A76-3A40-A6A1-0BBD32E2481B}" type="presParOf" srcId="{8EE67B6E-ABD1-4F9D-97C0-CBC7C329B581}" destId="{BACF09AB-9CD7-4A09-8178-CDD5726CD5CF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7E7A5-380B-4E99-B667-A1B441E3DCF3}">
      <dsp:nvSpPr>
        <dsp:cNvPr id="0" name=""/>
        <dsp:cNvSpPr/>
      </dsp:nvSpPr>
      <dsp:spPr>
        <a:xfrm>
          <a:off x="3795" y="0"/>
          <a:ext cx="1272480" cy="52565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b="1" kern="1200" dirty="0" smtClean="0"/>
            <a:t>Matériovigilance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solidFill>
                <a:schemeClr val="accent5">
                  <a:lumMod val="10000"/>
                </a:schemeClr>
              </a:solidFill>
            </a:rPr>
            <a:t>Surveillance des incidents survenus lors de l’utilisation du DMS (lentilles de contact, thermomètres, compresses, prothèses de hanches,..)</a:t>
          </a:r>
          <a:endParaRPr lang="fr-FR" sz="1000" b="1" kern="1200" dirty="0">
            <a:solidFill>
              <a:schemeClr val="accent5">
                <a:lumMod val="10000"/>
              </a:schemeClr>
            </a:solidFill>
          </a:endParaRPr>
        </a:p>
      </dsp:txBody>
      <dsp:txXfrm>
        <a:off x="3795" y="2102633"/>
        <a:ext cx="1272480" cy="2102633"/>
      </dsp:txXfrm>
    </dsp:sp>
    <dsp:sp modelId="{CCFBD041-79F6-43AC-94AC-00AF7DA9CE32}">
      <dsp:nvSpPr>
        <dsp:cNvPr id="0" name=""/>
        <dsp:cNvSpPr/>
      </dsp:nvSpPr>
      <dsp:spPr>
        <a:xfrm>
          <a:off x="41969" y="315395"/>
          <a:ext cx="1196131" cy="175044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F92673E-91A7-4D60-9CED-1B75AF0B2DED}">
      <dsp:nvSpPr>
        <dsp:cNvPr id="0" name=""/>
        <dsp:cNvSpPr/>
      </dsp:nvSpPr>
      <dsp:spPr>
        <a:xfrm>
          <a:off x="1314449" y="0"/>
          <a:ext cx="1272480" cy="52565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-94777"/>
                <a:satOff val="4771"/>
                <a:lumOff val="11537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-94777"/>
                <a:satOff val="4771"/>
                <a:lumOff val="11537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-94777"/>
                <a:satOff val="4771"/>
                <a:lumOff val="115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b="1" kern="1200" dirty="0" smtClean="0"/>
            <a:t>Radio vigilance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solidFill>
                <a:schemeClr val="accent5">
                  <a:lumMod val="10000"/>
                </a:schemeClr>
              </a:solidFill>
            </a:rPr>
            <a:t>Encadrement lié à l’utilisation des rayonnements ionisants (exposition des professionnels et patients)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50" b="1" kern="1200" dirty="0" smtClean="0">
            <a:solidFill>
              <a:schemeClr val="accent5">
                <a:lumMod val="10000"/>
              </a:schemeClr>
            </a:solidFill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50" b="1" kern="1200" dirty="0">
            <a:solidFill>
              <a:schemeClr val="accent5">
                <a:lumMod val="10000"/>
              </a:schemeClr>
            </a:solidFill>
          </a:endParaRPr>
        </a:p>
      </dsp:txBody>
      <dsp:txXfrm>
        <a:off x="1314449" y="2102633"/>
        <a:ext cx="1272480" cy="2102633"/>
      </dsp:txXfrm>
    </dsp:sp>
    <dsp:sp modelId="{74DEAA03-A910-4645-98DC-3B4726BB5CAB}">
      <dsp:nvSpPr>
        <dsp:cNvPr id="0" name=""/>
        <dsp:cNvSpPr/>
      </dsp:nvSpPr>
      <dsp:spPr>
        <a:xfrm>
          <a:off x="1352624" y="315395"/>
          <a:ext cx="1196131" cy="1750442"/>
        </a:xfrm>
        <a:prstGeom prst="ellipse">
          <a:avLst/>
        </a:prstGeom>
        <a:solidFill>
          <a:schemeClr val="accent1">
            <a:tint val="50000"/>
            <a:hueOff val="3141"/>
            <a:satOff val="83"/>
            <a:lumOff val="-29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6CF34D-38FF-4166-AA8E-0AFA153337C3}">
      <dsp:nvSpPr>
        <dsp:cNvPr id="0" name=""/>
        <dsp:cNvSpPr/>
      </dsp:nvSpPr>
      <dsp:spPr>
        <a:xfrm>
          <a:off x="2625104" y="0"/>
          <a:ext cx="1272480" cy="52565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-189555"/>
                <a:satOff val="9543"/>
                <a:lumOff val="23074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-189555"/>
                <a:satOff val="9543"/>
                <a:lumOff val="23074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-189555"/>
                <a:satOff val="9543"/>
                <a:lumOff val="2307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b="1" kern="1200" dirty="0" smtClean="0"/>
            <a:t>Hémovigilance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solidFill>
                <a:schemeClr val="accent5">
                  <a:lumMod val="10000"/>
                </a:schemeClr>
              </a:solidFill>
            </a:rPr>
            <a:t>Procédures destinées à assurer la qualité du sang collecté pour les transfusions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50" b="1" kern="1200" dirty="0" smtClean="0">
            <a:solidFill>
              <a:schemeClr val="accent5">
                <a:lumMod val="10000"/>
              </a:schemeClr>
            </a:solidFill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50" b="1" kern="1200" dirty="0" smtClean="0">
            <a:solidFill>
              <a:schemeClr val="accent5">
                <a:lumMod val="10000"/>
              </a:schemeClr>
            </a:solidFill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50" b="1" kern="1200" dirty="0">
            <a:solidFill>
              <a:schemeClr val="accent5">
                <a:lumMod val="10000"/>
              </a:schemeClr>
            </a:solidFill>
          </a:endParaRPr>
        </a:p>
      </dsp:txBody>
      <dsp:txXfrm>
        <a:off x="2625104" y="2102633"/>
        <a:ext cx="1272480" cy="2102633"/>
      </dsp:txXfrm>
    </dsp:sp>
    <dsp:sp modelId="{C6CCABF1-66D0-42FB-AC93-6B6DB1AAA095}">
      <dsp:nvSpPr>
        <dsp:cNvPr id="0" name=""/>
        <dsp:cNvSpPr/>
      </dsp:nvSpPr>
      <dsp:spPr>
        <a:xfrm>
          <a:off x="2663279" y="315395"/>
          <a:ext cx="1196131" cy="1750442"/>
        </a:xfrm>
        <a:prstGeom prst="ellipse">
          <a:avLst/>
        </a:prstGeom>
        <a:solidFill>
          <a:schemeClr val="accent1">
            <a:tint val="50000"/>
            <a:hueOff val="6282"/>
            <a:satOff val="166"/>
            <a:lumOff val="-58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E09A40-8B08-4D08-BA96-B5FFC26CEFE5}">
      <dsp:nvSpPr>
        <dsp:cNvPr id="0" name=""/>
        <dsp:cNvSpPr/>
      </dsp:nvSpPr>
      <dsp:spPr>
        <a:xfrm>
          <a:off x="3935759" y="0"/>
          <a:ext cx="1272480" cy="52565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-284332"/>
                <a:satOff val="14314"/>
                <a:lumOff val="34611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-284332"/>
                <a:satOff val="14314"/>
                <a:lumOff val="34611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-284332"/>
                <a:satOff val="14314"/>
                <a:lumOff val="346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b="1" kern="1200" dirty="0" smtClean="0"/>
            <a:t>Réactovigilance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solidFill>
                <a:schemeClr val="accent5">
                  <a:lumMod val="10000"/>
                </a:schemeClr>
              </a:solidFill>
            </a:rPr>
            <a:t>Evaluation des incidents liés à une défaillance /altération des DMDIV (DM de diagnostic in vitro) ex: autotests, lecteur de glycémie, ..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50" b="1" kern="1200" dirty="0">
            <a:solidFill>
              <a:schemeClr val="accent5">
                <a:lumMod val="10000"/>
              </a:schemeClr>
            </a:solidFill>
          </a:endParaRPr>
        </a:p>
      </dsp:txBody>
      <dsp:txXfrm>
        <a:off x="3935759" y="2102633"/>
        <a:ext cx="1272480" cy="2102633"/>
      </dsp:txXfrm>
    </dsp:sp>
    <dsp:sp modelId="{9C6F4230-C12B-4CF6-9745-7CA155415732}">
      <dsp:nvSpPr>
        <dsp:cNvPr id="0" name=""/>
        <dsp:cNvSpPr/>
      </dsp:nvSpPr>
      <dsp:spPr>
        <a:xfrm>
          <a:off x="3973934" y="315395"/>
          <a:ext cx="1196131" cy="1750442"/>
        </a:xfrm>
        <a:prstGeom prst="ellipse">
          <a:avLst/>
        </a:prstGeom>
        <a:solidFill>
          <a:schemeClr val="accent1">
            <a:tint val="50000"/>
            <a:hueOff val="9424"/>
            <a:satOff val="249"/>
            <a:lumOff val="-8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C4966A-5C58-4853-9254-CA874A123271}">
      <dsp:nvSpPr>
        <dsp:cNvPr id="0" name=""/>
        <dsp:cNvSpPr/>
      </dsp:nvSpPr>
      <dsp:spPr>
        <a:xfrm>
          <a:off x="5246414" y="0"/>
          <a:ext cx="1272480" cy="52565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-284332"/>
                <a:satOff val="14314"/>
                <a:lumOff val="34611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-284332"/>
                <a:satOff val="14314"/>
                <a:lumOff val="34611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-284332"/>
                <a:satOff val="14314"/>
                <a:lumOff val="346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/>
            <a:t>Pharmacovigilance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solidFill>
                <a:schemeClr val="accent5">
                  <a:lumMod val="10000"/>
                </a:schemeClr>
              </a:solidFill>
            </a:rPr>
            <a:t>Enregistrer /évaluer les effets secondaires résultant de l’utilisation des médicaments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00" b="1" kern="1200" dirty="0" smtClean="0">
            <a:solidFill>
              <a:schemeClr val="accent5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00" b="1" kern="1200" dirty="0" smtClean="0">
            <a:solidFill>
              <a:schemeClr val="accent5">
                <a:lumMod val="10000"/>
              </a:schemeClr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00" b="1" kern="1200" dirty="0">
            <a:solidFill>
              <a:schemeClr val="accent5">
                <a:lumMod val="10000"/>
              </a:schemeClr>
            </a:solidFill>
          </a:endParaRPr>
        </a:p>
      </dsp:txBody>
      <dsp:txXfrm>
        <a:off x="5246414" y="2102633"/>
        <a:ext cx="1272480" cy="2102633"/>
      </dsp:txXfrm>
    </dsp:sp>
    <dsp:sp modelId="{64F041B8-52BE-4967-822E-40A343484AAE}">
      <dsp:nvSpPr>
        <dsp:cNvPr id="0" name=""/>
        <dsp:cNvSpPr/>
      </dsp:nvSpPr>
      <dsp:spPr>
        <a:xfrm>
          <a:off x="5284589" y="315395"/>
          <a:ext cx="1196131" cy="1750442"/>
        </a:xfrm>
        <a:prstGeom prst="ellipse">
          <a:avLst/>
        </a:prstGeom>
        <a:solidFill>
          <a:schemeClr val="accent1">
            <a:tint val="50000"/>
            <a:hueOff val="12565"/>
            <a:satOff val="333"/>
            <a:lumOff val="-116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120AE2-E927-4792-B20A-B2504A4E9331}">
      <dsp:nvSpPr>
        <dsp:cNvPr id="0" name=""/>
        <dsp:cNvSpPr/>
      </dsp:nvSpPr>
      <dsp:spPr>
        <a:xfrm>
          <a:off x="6557069" y="0"/>
          <a:ext cx="1272480" cy="52565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-189555"/>
                <a:satOff val="9543"/>
                <a:lumOff val="23074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-189555"/>
                <a:satOff val="9543"/>
                <a:lumOff val="23074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-189555"/>
                <a:satOff val="9543"/>
                <a:lumOff val="2307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b="1" kern="1200" dirty="0" smtClean="0"/>
            <a:t>Biovigilance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solidFill>
                <a:schemeClr val="accent5">
                  <a:lumMod val="10000"/>
                </a:schemeClr>
              </a:solidFill>
            </a:rPr>
            <a:t>Prévention des risques liés à l’utilisation des organes, tissus et cellules du corps humain et produits qui en dérivent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00" b="1" kern="1200" dirty="0">
            <a:solidFill>
              <a:schemeClr val="accent5">
                <a:lumMod val="10000"/>
              </a:schemeClr>
            </a:solidFill>
          </a:endParaRPr>
        </a:p>
      </dsp:txBody>
      <dsp:txXfrm>
        <a:off x="6557069" y="2102633"/>
        <a:ext cx="1272480" cy="2102633"/>
      </dsp:txXfrm>
    </dsp:sp>
    <dsp:sp modelId="{3EF21AB4-7931-4A14-A145-2A9B0ED3874D}">
      <dsp:nvSpPr>
        <dsp:cNvPr id="0" name=""/>
        <dsp:cNvSpPr/>
      </dsp:nvSpPr>
      <dsp:spPr>
        <a:xfrm>
          <a:off x="6595243" y="315395"/>
          <a:ext cx="1196131" cy="1750442"/>
        </a:xfrm>
        <a:prstGeom prst="ellipse">
          <a:avLst/>
        </a:prstGeom>
        <a:solidFill>
          <a:schemeClr val="accent1">
            <a:tint val="50000"/>
            <a:hueOff val="15706"/>
            <a:satOff val="416"/>
            <a:lumOff val="-145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519BE3-3B66-47D5-81A7-0BA5D1BCB647}">
      <dsp:nvSpPr>
        <dsp:cNvPr id="0" name=""/>
        <dsp:cNvSpPr/>
      </dsp:nvSpPr>
      <dsp:spPr>
        <a:xfrm>
          <a:off x="7867724" y="0"/>
          <a:ext cx="1272480" cy="52565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-94777"/>
                <a:satOff val="4771"/>
                <a:lumOff val="11537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-94777"/>
                <a:satOff val="4771"/>
                <a:lumOff val="11537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-94777"/>
                <a:satOff val="4771"/>
                <a:lumOff val="115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b="1" kern="1200" dirty="0" smtClean="0"/>
            <a:t>Infectiovigilance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solidFill>
                <a:schemeClr val="accent5">
                  <a:lumMod val="10000"/>
                </a:schemeClr>
              </a:solidFill>
            </a:rPr>
            <a:t>Mesures de surveillance/prévention/maîtrise des infections nosocomiales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00" b="1" kern="1200" dirty="0" smtClean="0">
            <a:solidFill>
              <a:schemeClr val="accent5">
                <a:lumMod val="10000"/>
              </a:schemeClr>
            </a:solidFill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00" b="1" kern="1200" dirty="0" smtClean="0">
            <a:solidFill>
              <a:schemeClr val="accent5">
                <a:lumMod val="10000"/>
              </a:schemeClr>
            </a:solidFill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00" b="1" kern="1200" dirty="0">
            <a:solidFill>
              <a:schemeClr val="accent5">
                <a:lumMod val="10000"/>
              </a:schemeClr>
            </a:solidFill>
          </a:endParaRPr>
        </a:p>
      </dsp:txBody>
      <dsp:txXfrm>
        <a:off x="7867724" y="2102633"/>
        <a:ext cx="1272480" cy="2102633"/>
      </dsp:txXfrm>
    </dsp:sp>
    <dsp:sp modelId="{BACF09AB-9CD7-4A09-8178-CDD5726CD5CF}">
      <dsp:nvSpPr>
        <dsp:cNvPr id="0" name=""/>
        <dsp:cNvSpPr/>
      </dsp:nvSpPr>
      <dsp:spPr>
        <a:xfrm>
          <a:off x="7905898" y="315395"/>
          <a:ext cx="1196131" cy="1750442"/>
        </a:xfrm>
        <a:prstGeom prst="ellipse">
          <a:avLst/>
        </a:prstGeom>
        <a:solidFill>
          <a:schemeClr val="accent1">
            <a:tint val="50000"/>
            <a:hueOff val="18847"/>
            <a:satOff val="499"/>
            <a:lumOff val="-174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FA6D10-D79B-4F34-A307-1F1B0582C7C6}">
      <dsp:nvSpPr>
        <dsp:cNvPr id="0" name=""/>
        <dsp:cNvSpPr/>
      </dsp:nvSpPr>
      <dsp:spPr>
        <a:xfrm>
          <a:off x="365759" y="4205267"/>
          <a:ext cx="8412480" cy="788487"/>
        </a:xfrm>
        <a:prstGeom prst="leftRightArrow">
          <a:avLst/>
        </a:prstGeom>
        <a:gradFill rotWithShape="0">
          <a:gsLst>
            <a:gs pos="0">
              <a:schemeClr val="accent1">
                <a:tint val="55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55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5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26/05/20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6B2-38FC-5D4C-A386-39E88534D120}" type="datetimeFigureOut">
              <a:rPr lang="fr-FR" smtClean="0"/>
              <a:t>26/05/20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D0D9-1403-C446-A1DE-FDFB0249C71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6B2-38FC-5D4C-A386-39E88534D120}" type="datetimeFigureOut">
              <a:rPr lang="fr-FR" smtClean="0"/>
              <a:t>26/05/20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D0D9-1403-C446-A1DE-FDFB0249C71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6B2-38FC-5D4C-A386-39E88534D120}" type="datetimeFigureOut">
              <a:rPr lang="fr-FR" smtClean="0"/>
              <a:t>26/05/20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D0D9-1403-C446-A1DE-FDFB0249C71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26/05/20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6B2-38FC-5D4C-A386-39E88534D120}" type="datetimeFigureOut">
              <a:rPr lang="fr-FR" smtClean="0"/>
              <a:t>26/05/20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D0D9-1403-C446-A1DE-FDFB0249C71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6B2-38FC-5D4C-A386-39E88534D120}" type="datetimeFigureOut">
              <a:rPr lang="fr-FR" smtClean="0"/>
              <a:t>26/05/20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D0D9-1403-C446-A1DE-FDFB0249C71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6B2-38FC-5D4C-A386-39E88534D120}" type="datetimeFigureOut">
              <a:rPr lang="fr-FR" smtClean="0"/>
              <a:t>26/05/20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D0D9-1403-C446-A1DE-FDFB0249C71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6B2-38FC-5D4C-A386-39E88534D120}" type="datetimeFigureOut">
              <a:rPr lang="fr-FR" smtClean="0"/>
              <a:t>26/05/20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D0D9-1403-C446-A1DE-FDFB0249C71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6B2-38FC-5D4C-A386-39E88534D120}" type="datetimeFigureOut">
              <a:rPr lang="fr-FR" smtClean="0"/>
              <a:t>26/05/20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66B2-38FC-5D4C-A386-39E88534D120}" type="datetimeFigureOut">
              <a:rPr lang="fr-FR" smtClean="0"/>
              <a:t>26/05/20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D0D9-1403-C446-A1DE-FDFB0249C71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C66B2-38FC-5D4C-A386-39E88534D120}" type="datetimeFigureOut">
              <a:rPr lang="fr-FR" smtClean="0"/>
              <a:t>26/05/20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5D0D9-1403-C446-A1DE-FDFB0249C71C}" type="slidenum">
              <a:rPr lang="fr-FR" smtClean="0"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301625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Démarche </a:t>
            </a:r>
            <a:br>
              <a:rPr lang="fr-FR" dirty="0" smtClean="0"/>
            </a:br>
            <a:r>
              <a:rPr lang="fr-FR" dirty="0" smtClean="0"/>
              <a:t>QUALITE </a:t>
            </a:r>
            <a:br>
              <a:rPr lang="fr-FR" dirty="0" smtClean="0"/>
            </a:br>
            <a:r>
              <a:rPr lang="fr-FR" dirty="0" smtClean="0"/>
              <a:t>GESTION des RISQUES </a:t>
            </a:r>
            <a:br>
              <a:rPr lang="fr-FR" dirty="0" smtClean="0"/>
            </a:br>
            <a:r>
              <a:rPr lang="fr-FR" dirty="0" smtClean="0"/>
              <a:t>au CHU AMIENS</a:t>
            </a:r>
            <a:endParaRPr lang="fr-FR" dirty="0"/>
          </a:p>
        </p:txBody>
      </p:sp>
      <p:grpSp>
        <p:nvGrpSpPr>
          <p:cNvPr id="4" name="Grouper 3"/>
          <p:cNvGrpSpPr/>
          <p:nvPr/>
        </p:nvGrpSpPr>
        <p:grpSpPr>
          <a:xfrm>
            <a:off x="2000363" y="3040550"/>
            <a:ext cx="5143275" cy="3093550"/>
            <a:chOff x="2034811" y="3040550"/>
            <a:chExt cx="5143275" cy="3093550"/>
          </a:xfrm>
        </p:grpSpPr>
        <p:sp>
          <p:nvSpPr>
            <p:cNvPr id="5" name="Sous-titre 2"/>
            <p:cNvSpPr txBox="1">
              <a:spLocks/>
            </p:cNvSpPr>
            <p:nvPr/>
          </p:nvSpPr>
          <p:spPr>
            <a:xfrm>
              <a:off x="2034811" y="5600699"/>
              <a:ext cx="5143275" cy="53340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 b="1" dirty="0">
                  <a:solidFill>
                    <a:schemeClr val="tx1"/>
                  </a:solidFill>
                </a:rPr>
                <a:t>J</a:t>
              </a:r>
              <a:r>
                <a:rPr lang="fr-FR" sz="2000" b="1" dirty="0" smtClean="0">
                  <a:solidFill>
                    <a:schemeClr val="tx1"/>
                  </a:solidFill>
                </a:rPr>
                <a:t>OURNEE D’ACCUEIL DES INTERNES </a:t>
              </a:r>
            </a:p>
          </p:txBody>
        </p:sp>
        <p:pic>
          <p:nvPicPr>
            <p:cNvPr id="6" name="Picture 5" descr="ANd9GcSDafbpCLWATGseYPc6QcSbbBGA4c5GYWhtAEnW8GjpdWJnnQPSw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811" y="3040550"/>
              <a:ext cx="5143275" cy="2546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17" y="5644539"/>
            <a:ext cx="1672167" cy="10033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866454" y="6375400"/>
            <a:ext cx="430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/>
              <a:t>Dr. Yves JOUCHOUX – CHU Amiens </a:t>
            </a:r>
            <a:r>
              <a:rPr lang="fr-FR" b="1" i="1"/>
              <a:t>- </a:t>
            </a:r>
            <a:r>
              <a:rPr lang="fr-FR" b="1" i="1" smtClean="0"/>
              <a:t>2020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615763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" y="50801"/>
            <a:ext cx="9055100" cy="674030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rgbClr val="000000"/>
                </a:solidFill>
              </a:rPr>
              <a:t>Le nombre et le coût des réclamations mettant en cause la responsabilité des hôpitaux a connu une augmentation très importante ces dernières années. </a:t>
            </a:r>
            <a:endParaRPr lang="fr-FR" sz="3600" b="1" dirty="0" smtClean="0">
              <a:solidFill>
                <a:srgbClr val="000000"/>
              </a:solidFill>
            </a:endParaRPr>
          </a:p>
          <a:p>
            <a:pPr algn="ctr"/>
            <a:endParaRPr lang="fr-FR" sz="3600" b="1" dirty="0" smtClean="0">
              <a:solidFill>
                <a:srgbClr val="000000"/>
              </a:solidFill>
            </a:endParaRPr>
          </a:p>
          <a:p>
            <a:pPr algn="ctr"/>
            <a:r>
              <a:rPr lang="fr-FR" sz="3600" b="1" dirty="0">
                <a:solidFill>
                  <a:srgbClr val="000000"/>
                </a:solidFill>
              </a:rPr>
              <a:t>E</a:t>
            </a:r>
            <a:r>
              <a:rPr lang="fr-FR" sz="3600" b="1" dirty="0" smtClean="0">
                <a:solidFill>
                  <a:srgbClr val="000000"/>
                </a:solidFill>
              </a:rPr>
              <a:t>n </a:t>
            </a:r>
            <a:r>
              <a:rPr lang="fr-FR" sz="3600" b="1" dirty="0">
                <a:solidFill>
                  <a:srgbClr val="000000"/>
                </a:solidFill>
              </a:rPr>
              <a:t>10 ans, le nombre des déclarations de sinistres enregistrés par la SHAM, premier assureur des hôpitaux français, a augmenté de 200%. </a:t>
            </a:r>
            <a:endParaRPr lang="fr-FR" sz="3600" b="1" dirty="0" smtClean="0">
              <a:solidFill>
                <a:srgbClr val="000000"/>
              </a:solidFill>
            </a:endParaRPr>
          </a:p>
          <a:p>
            <a:pPr algn="ctr"/>
            <a:endParaRPr lang="fr-FR" sz="3600" b="1" dirty="0" smtClean="0">
              <a:solidFill>
                <a:srgbClr val="000000"/>
              </a:solidFill>
            </a:endParaRPr>
          </a:p>
          <a:p>
            <a:pPr algn="ctr"/>
            <a:r>
              <a:rPr lang="fr-FR" sz="3600" b="1" dirty="0" smtClean="0">
                <a:solidFill>
                  <a:srgbClr val="000000"/>
                </a:solidFill>
              </a:rPr>
              <a:t>En </a:t>
            </a:r>
            <a:r>
              <a:rPr lang="fr-FR" sz="3600" b="1" dirty="0">
                <a:solidFill>
                  <a:srgbClr val="000000"/>
                </a:solidFill>
              </a:rPr>
              <a:t>termes de coût des sinistres déclarés, la progression est encore plus forte (+ 314%). </a:t>
            </a:r>
          </a:p>
        </p:txBody>
      </p:sp>
    </p:spTree>
    <p:extLst>
      <p:ext uri="{BB962C8B-B14F-4D97-AF65-F5344CB8AC3E}">
        <p14:creationId xmlns:p14="http://schemas.microsoft.com/office/powerpoint/2010/main" val="1803793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669" y="165100"/>
            <a:ext cx="4708231" cy="3263900"/>
          </a:xfrm>
        </p:spPr>
        <p:txBody>
          <a:bodyPr>
            <a:normAutofit/>
          </a:bodyPr>
          <a:lstStyle/>
          <a:p>
            <a:pPr algn="l"/>
            <a:r>
              <a:rPr lang="fr-FR" dirty="0" smtClean="0"/>
              <a:t>La qualité des soins c’est </a:t>
            </a:r>
            <a:r>
              <a:rPr lang="mr-IN" dirty="0" smtClean="0"/>
              <a:t>…</a:t>
            </a:r>
            <a:r>
              <a:rPr lang="fr-FR" dirty="0" smtClean="0"/>
              <a:t>.</a:t>
            </a:r>
            <a:br>
              <a:rPr lang="fr-FR" dirty="0" smtClean="0"/>
            </a:br>
            <a:r>
              <a:rPr lang="fr-FR" dirty="0" smtClean="0"/>
              <a:t>la prévention </a:t>
            </a:r>
            <a:br>
              <a:rPr lang="fr-FR" dirty="0" smtClean="0"/>
            </a:br>
            <a:r>
              <a:rPr lang="fr-FR" dirty="0" smtClean="0"/>
              <a:t>des risques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0" y="3975100"/>
            <a:ext cx="9144000" cy="288290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88900" algn="just">
              <a:defRPr/>
            </a:pPr>
            <a:r>
              <a:rPr lang="fr-FR" altLang="fr-FR" sz="2400" kern="0" dirty="0">
                <a:solidFill>
                  <a:srgbClr val="000000"/>
                </a:solidFill>
                <a:latin typeface="Arial Narrow" panose="020B0606020202030204" pitchFamily="34" charset="0"/>
              </a:rPr>
              <a:t>« Délivrer à chaque patient l’assortiment d’actes diagnostiques et thérapeutiques qui lui assurera :</a:t>
            </a:r>
          </a:p>
          <a:p>
            <a:pPr marL="285750" indent="-285750" algn="just">
              <a:buFont typeface="Arial"/>
              <a:buChar char="•"/>
              <a:defRPr/>
            </a:pPr>
            <a:r>
              <a:rPr lang="fr-FR" altLang="fr-FR" sz="2400" kern="0" dirty="0">
                <a:solidFill>
                  <a:srgbClr val="000000"/>
                </a:solidFill>
                <a:latin typeface="Arial Narrow" panose="020B0606020202030204" pitchFamily="34" charset="0"/>
              </a:rPr>
              <a:t>Le </a:t>
            </a:r>
            <a:r>
              <a:rPr lang="fr-FR" altLang="fr-FR" sz="2400" b="1" kern="0" dirty="0">
                <a:solidFill>
                  <a:srgbClr val="000000"/>
                </a:solidFill>
                <a:latin typeface="Arial Narrow" panose="020B0606020202030204" pitchFamily="34" charset="0"/>
              </a:rPr>
              <a:t>meilleur résultat</a:t>
            </a:r>
            <a:r>
              <a:rPr lang="fr-FR" altLang="fr-FR" sz="2400" kern="0" dirty="0">
                <a:solidFill>
                  <a:srgbClr val="000000"/>
                </a:solidFill>
                <a:latin typeface="Arial Narrow" panose="020B0606020202030204" pitchFamily="34" charset="0"/>
              </a:rPr>
              <a:t>, conformément à l’état actuel de la science médicale ; </a:t>
            </a:r>
          </a:p>
          <a:p>
            <a:pPr marL="285750" indent="-285750" algn="just">
              <a:buFont typeface="Arial"/>
              <a:buChar char="•"/>
              <a:defRPr/>
            </a:pPr>
            <a:r>
              <a:rPr lang="fr-FR" altLang="fr-FR" sz="2400" kern="0" dirty="0">
                <a:solidFill>
                  <a:srgbClr val="000000"/>
                </a:solidFill>
                <a:latin typeface="Arial Narrow" panose="020B0606020202030204" pitchFamily="34" charset="0"/>
              </a:rPr>
              <a:t>Au </a:t>
            </a:r>
            <a:r>
              <a:rPr lang="fr-FR" altLang="fr-FR" sz="2400" b="1" kern="0" dirty="0">
                <a:solidFill>
                  <a:srgbClr val="000000"/>
                </a:solidFill>
                <a:latin typeface="Arial Narrow" panose="020B0606020202030204" pitchFamily="34" charset="0"/>
              </a:rPr>
              <a:t>meilleur coût </a:t>
            </a:r>
            <a:r>
              <a:rPr lang="fr-FR" altLang="fr-FR" sz="2400" kern="0" dirty="0">
                <a:solidFill>
                  <a:srgbClr val="000000"/>
                </a:solidFill>
                <a:latin typeface="Arial Narrow" panose="020B0606020202030204" pitchFamily="34" charset="0"/>
              </a:rPr>
              <a:t>pour un même résultat ; </a:t>
            </a:r>
          </a:p>
          <a:p>
            <a:pPr marL="285750" indent="-285750" algn="just">
              <a:buFont typeface="Arial"/>
              <a:buChar char="•"/>
              <a:defRPr/>
            </a:pPr>
            <a:r>
              <a:rPr lang="fr-FR" altLang="fr-FR" sz="2400" kern="0" dirty="0">
                <a:solidFill>
                  <a:srgbClr val="000000"/>
                </a:solidFill>
                <a:latin typeface="Arial Narrow" panose="020B0606020202030204" pitchFamily="34" charset="0"/>
              </a:rPr>
              <a:t>Au </a:t>
            </a:r>
            <a:r>
              <a:rPr lang="fr-FR" altLang="fr-FR" sz="2400" b="1" kern="0" dirty="0">
                <a:solidFill>
                  <a:srgbClr val="000000"/>
                </a:solidFill>
                <a:latin typeface="Arial Narrow" panose="020B0606020202030204" pitchFamily="34" charset="0"/>
              </a:rPr>
              <a:t>moindre risque </a:t>
            </a:r>
            <a:r>
              <a:rPr lang="fr-FR" altLang="fr-FR" sz="2400" kern="0" dirty="0">
                <a:solidFill>
                  <a:srgbClr val="000000"/>
                </a:solidFill>
                <a:latin typeface="Arial Narrow" panose="020B0606020202030204" pitchFamily="34" charset="0"/>
              </a:rPr>
              <a:t>; </a:t>
            </a:r>
          </a:p>
          <a:p>
            <a:pPr marL="285750" indent="-285750" algn="just">
              <a:buFont typeface="Arial"/>
              <a:buChar char="•"/>
              <a:defRPr/>
            </a:pPr>
            <a:r>
              <a:rPr lang="fr-FR" altLang="fr-FR" sz="2400" kern="0" dirty="0">
                <a:solidFill>
                  <a:srgbClr val="000000"/>
                </a:solidFill>
                <a:latin typeface="Arial Narrow" panose="020B0606020202030204" pitchFamily="34" charset="0"/>
              </a:rPr>
              <a:t>Pour sa plus grande </a:t>
            </a:r>
            <a:r>
              <a:rPr lang="fr-FR" altLang="fr-FR" sz="2400" b="1" kern="0" dirty="0">
                <a:solidFill>
                  <a:srgbClr val="000000"/>
                </a:solidFill>
                <a:latin typeface="Arial Narrow" panose="020B0606020202030204" pitchFamily="34" charset="0"/>
              </a:rPr>
              <a:t>satisfaction</a:t>
            </a:r>
            <a:r>
              <a:rPr lang="fr-FR" altLang="fr-FR" sz="2400" kern="0" dirty="0">
                <a:solidFill>
                  <a:srgbClr val="000000"/>
                </a:solidFill>
                <a:latin typeface="Arial Narrow" panose="020B0606020202030204" pitchFamily="34" charset="0"/>
              </a:rPr>
              <a:t> en termes de procédures, résultats et contacts humains à l’intérieur du système de soins </a:t>
            </a:r>
            <a:r>
              <a:rPr lang="fr-FR" altLang="fr-FR" sz="2400" kern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»</a:t>
            </a:r>
          </a:p>
          <a:p>
            <a:pPr algn="r">
              <a:defRPr/>
            </a:pPr>
            <a:r>
              <a:rPr lang="fr-FR" sz="2400" b="1" i="1" kern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OMS</a:t>
            </a:r>
            <a:endParaRPr lang="fr-FR" sz="3600" b="1" i="1" dirty="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370" y="571500"/>
            <a:ext cx="3590629" cy="269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922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9800" y="457200"/>
            <a:ext cx="8229600" cy="1143000"/>
          </a:xfrm>
        </p:spPr>
        <p:txBody>
          <a:bodyPr/>
          <a:lstStyle/>
          <a:p>
            <a:pPr algn="l"/>
            <a:r>
              <a:rPr lang="fr-FR" dirty="0" smtClean="0"/>
              <a:t>Organigramme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117600" y="1473200"/>
            <a:ext cx="1930400" cy="10922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rgbClr val="000000"/>
                </a:solidFill>
              </a:rPr>
              <a:t>CME</a:t>
            </a:r>
            <a:endParaRPr lang="fr-FR" sz="32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02350" y="1473200"/>
            <a:ext cx="1930400" cy="1092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rgbClr val="000000"/>
                </a:solidFill>
              </a:rPr>
              <a:t>DG</a:t>
            </a:r>
            <a:endParaRPr lang="fr-FR" sz="3200" b="1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02350" y="4229100"/>
            <a:ext cx="1930400" cy="1092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rgbClr val="000000"/>
                </a:solidFill>
              </a:rPr>
              <a:t>Direction</a:t>
            </a:r>
          </a:p>
          <a:p>
            <a:pPr algn="ctr"/>
            <a:r>
              <a:rPr lang="fr-FR" sz="3200" b="1" dirty="0" smtClean="0">
                <a:solidFill>
                  <a:srgbClr val="000000"/>
                </a:solidFill>
              </a:rPr>
              <a:t>Qualité</a:t>
            </a:r>
            <a:endParaRPr lang="fr-FR" sz="32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5900" y="3124200"/>
            <a:ext cx="4000500" cy="1092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000000"/>
                </a:solidFill>
              </a:rPr>
              <a:t>Gestionnaire des risques associés aux soins</a:t>
            </a:r>
            <a:endParaRPr lang="fr-FR" sz="2800" b="1" dirty="0">
              <a:solidFill>
                <a:srgbClr val="000000"/>
              </a:solidFill>
            </a:endParaRPr>
          </a:p>
        </p:txBody>
      </p:sp>
      <p:cxnSp>
        <p:nvCxnSpPr>
          <p:cNvPr id="8" name="Connecteur droit avec flèche 7"/>
          <p:cNvCxnSpPr>
            <a:stCxn id="3" idx="3"/>
            <a:endCxn id="4" idx="1"/>
          </p:cNvCxnSpPr>
          <p:nvPr/>
        </p:nvCxnSpPr>
        <p:spPr>
          <a:xfrm>
            <a:off x="3048000" y="2019300"/>
            <a:ext cx="3054350" cy="0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3835400" y="2171700"/>
            <a:ext cx="2044700" cy="863600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3" idx="2"/>
          </p:cNvCxnSpPr>
          <p:nvPr/>
        </p:nvCxnSpPr>
        <p:spPr>
          <a:xfrm>
            <a:off x="2082800" y="2565400"/>
            <a:ext cx="1587500" cy="469900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4" idx="2"/>
          </p:cNvCxnSpPr>
          <p:nvPr/>
        </p:nvCxnSpPr>
        <p:spPr>
          <a:xfrm>
            <a:off x="7067550" y="2565400"/>
            <a:ext cx="19050" cy="1562100"/>
          </a:xfrm>
          <a:prstGeom prst="straightConnector1">
            <a:avLst/>
          </a:prstGeom>
          <a:ln w="5715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rondir un rectangle avec un coin diagonal 16"/>
          <p:cNvSpPr/>
          <p:nvPr/>
        </p:nvSpPr>
        <p:spPr>
          <a:xfrm>
            <a:off x="939800" y="4673600"/>
            <a:ext cx="4940300" cy="1917700"/>
          </a:xfrm>
          <a:prstGeom prst="round2Diag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000000"/>
                </a:solidFill>
              </a:rPr>
              <a:t>Loi 2009-879 portant réforme de l’hôpital et relative aux patients, à la santé et aux territoires.</a:t>
            </a:r>
          </a:p>
        </p:txBody>
      </p:sp>
    </p:spTree>
    <p:extLst>
      <p:ext uri="{BB962C8B-B14F-4D97-AF65-F5344CB8AC3E}">
        <p14:creationId xmlns:p14="http://schemas.microsoft.com/office/powerpoint/2010/main" val="24363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>
          <a:xfrm>
            <a:off x="0" y="-27384"/>
            <a:ext cx="8964488" cy="9646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600" b="1" dirty="0" smtClean="0"/>
              <a:t>Le Service Qualité et Gestion des Risques</a:t>
            </a:r>
            <a:endParaRPr lang="fr-FR" sz="3600" b="1" dirty="0"/>
          </a:p>
        </p:txBody>
      </p:sp>
      <p:sp>
        <p:nvSpPr>
          <p:cNvPr id="3" name="Espace réservé du texte 1"/>
          <p:cNvSpPr txBox="1">
            <a:spLocks/>
          </p:cNvSpPr>
          <p:nvPr/>
        </p:nvSpPr>
        <p:spPr>
          <a:xfrm>
            <a:off x="6156176" y="2492896"/>
            <a:ext cx="2952328" cy="25299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177800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Pct val="85000"/>
              <a:buFont typeface="Wingdings" panose="05000000000000000000" pitchFamily="2" charset="2"/>
              <a:buChar char="è"/>
              <a:defRPr sz="2200" b="1">
                <a:solidFill>
                  <a:schemeClr val="tx1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5080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+mn-ea"/>
                <a:cs typeface="Arial" pitchFamily="34" charset="0"/>
              </a:defRPr>
            </a:lvl2pPr>
            <a:lvl3pPr marL="787400" indent="-889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+mn-ea"/>
                <a:cs typeface="Arial" pitchFamily="34" charset="0"/>
              </a:defRPr>
            </a:lvl3pPr>
            <a:lvl4pPr marL="11176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0" i="1">
                <a:solidFill>
                  <a:srgbClr val="72727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605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000" b="0" i="1">
                <a:solidFill>
                  <a:srgbClr val="72727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9177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5654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rgbClr val="C00000"/>
                </a:solidFill>
                <a:latin typeface="Arial Narrow" panose="020B0606020202030204" pitchFamily="34" charset="0"/>
                <a:ea typeface="+mn-ea"/>
              </a:defRPr>
            </a:lvl7pPr>
            <a:lvl8pPr marL="28321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2893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Ingénieur Qualité </a:t>
            </a:r>
            <a:r>
              <a:rPr lang="fr-FR" sz="1800" dirty="0"/>
              <a:t>et populations à </a:t>
            </a:r>
            <a:r>
              <a:rPr lang="fr-FR" sz="1800" dirty="0" smtClean="0"/>
              <a:t>risques</a:t>
            </a:r>
          </a:p>
          <a:p>
            <a:pPr marL="0" indent="0" algn="ctr">
              <a:buNone/>
            </a:pPr>
            <a:endParaRPr lang="fr-FR" sz="1800" dirty="0" smtClean="0"/>
          </a:p>
          <a:p>
            <a:pPr marL="0" indent="0" algn="ctr">
              <a:buNone/>
            </a:pPr>
            <a:endParaRPr lang="fr-FR" sz="1800" dirty="0" smtClean="0"/>
          </a:p>
          <a:p>
            <a:pPr marL="0" indent="0" algn="ctr">
              <a:buNone/>
            </a:pPr>
            <a:endParaRPr lang="fr-FR" sz="1800" dirty="0"/>
          </a:p>
          <a:p>
            <a:pPr marL="0" indent="0" algn="ctr">
              <a:spcBef>
                <a:spcPts val="0"/>
              </a:spcBef>
              <a:buNone/>
            </a:pPr>
            <a:endParaRPr lang="fr-FR" sz="18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fr-FR" sz="1800" dirty="0" smtClean="0"/>
              <a:t>Pauline DETANT</a:t>
            </a:r>
            <a:r>
              <a:rPr lang="fr-FR" sz="1800" baseline="0" dirty="0" smtClean="0"/>
              <a:t> </a:t>
            </a:r>
          </a:p>
          <a:p>
            <a:pPr marL="0" indent="0" algn="ctr">
              <a:buNone/>
            </a:pPr>
            <a:endParaRPr lang="fr-FR" sz="1800" dirty="0" smtClean="0"/>
          </a:p>
        </p:txBody>
      </p:sp>
      <p:sp>
        <p:nvSpPr>
          <p:cNvPr id="4" name="Espace réservé du texte 1"/>
          <p:cNvSpPr txBox="1">
            <a:spLocks/>
          </p:cNvSpPr>
          <p:nvPr/>
        </p:nvSpPr>
        <p:spPr>
          <a:xfrm>
            <a:off x="3491880" y="2492896"/>
            <a:ext cx="2759616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177800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Pct val="85000"/>
              <a:buFont typeface="Wingdings" panose="05000000000000000000" pitchFamily="2" charset="2"/>
              <a:buChar char="è"/>
              <a:defRPr sz="2200" b="1">
                <a:solidFill>
                  <a:schemeClr val="tx1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5080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+mn-ea"/>
                <a:cs typeface="Arial" pitchFamily="34" charset="0"/>
              </a:defRPr>
            </a:lvl2pPr>
            <a:lvl3pPr marL="787400" indent="-889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+mn-ea"/>
                <a:cs typeface="Arial" pitchFamily="34" charset="0"/>
              </a:defRPr>
            </a:lvl3pPr>
            <a:lvl4pPr marL="11176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0" i="1">
                <a:solidFill>
                  <a:srgbClr val="72727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605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000" b="0" i="1">
                <a:solidFill>
                  <a:srgbClr val="72727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9177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5654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rgbClr val="C00000"/>
                </a:solidFill>
                <a:latin typeface="Arial Narrow" panose="020B0606020202030204" pitchFamily="34" charset="0"/>
                <a:ea typeface="+mn-ea"/>
              </a:defRPr>
            </a:lvl7pPr>
            <a:lvl8pPr marL="28321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2893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Ingénieur Qualité Fonctions </a:t>
            </a:r>
            <a:r>
              <a:rPr lang="fr-FR" sz="1800" dirty="0"/>
              <a:t>supports et </a:t>
            </a:r>
            <a:r>
              <a:rPr lang="fr-FR" sz="1800" dirty="0" smtClean="0"/>
              <a:t>techniques</a:t>
            </a:r>
          </a:p>
          <a:p>
            <a:pPr marL="0" indent="0" algn="ctr">
              <a:buNone/>
            </a:pPr>
            <a:endParaRPr lang="fr-FR" sz="1800" dirty="0" smtClean="0"/>
          </a:p>
          <a:p>
            <a:pPr marL="0" indent="0" algn="ctr">
              <a:buNone/>
            </a:pPr>
            <a:endParaRPr lang="fr-FR" sz="1800" dirty="0"/>
          </a:p>
          <a:p>
            <a:pPr marL="0" indent="0" algn="ctr">
              <a:buNone/>
            </a:pPr>
            <a:endParaRPr lang="fr-FR" sz="1800" dirty="0" smtClean="0"/>
          </a:p>
          <a:p>
            <a:pPr marL="0" indent="0" algn="ctr">
              <a:buNone/>
            </a:pPr>
            <a:endParaRPr lang="fr-FR" sz="1800" dirty="0" smtClean="0"/>
          </a:p>
          <a:p>
            <a:pPr marL="0" indent="0" algn="ctr">
              <a:buNone/>
            </a:pPr>
            <a:r>
              <a:rPr lang="fr-FR" sz="1800" dirty="0" smtClean="0"/>
              <a:t>Hugues BOURGOIS </a:t>
            </a:r>
          </a:p>
        </p:txBody>
      </p:sp>
      <p:sp>
        <p:nvSpPr>
          <p:cNvPr id="5" name="Espace réservé du texte 1"/>
          <p:cNvSpPr txBox="1">
            <a:spLocks/>
          </p:cNvSpPr>
          <p:nvPr/>
        </p:nvSpPr>
        <p:spPr>
          <a:xfrm>
            <a:off x="-36512" y="2507101"/>
            <a:ext cx="3456384" cy="264072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177800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Pct val="85000"/>
              <a:buFont typeface="Wingdings" panose="05000000000000000000" pitchFamily="2" charset="2"/>
              <a:buChar char="è"/>
              <a:defRPr sz="2200" b="1">
                <a:solidFill>
                  <a:schemeClr val="tx1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5080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+mn-ea"/>
                <a:cs typeface="Arial" pitchFamily="34" charset="0"/>
              </a:defRPr>
            </a:lvl2pPr>
            <a:lvl3pPr marL="787400" indent="-889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+mn-ea"/>
                <a:cs typeface="Arial" pitchFamily="34" charset="0"/>
              </a:defRPr>
            </a:lvl3pPr>
            <a:lvl4pPr marL="11176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0" i="1">
                <a:solidFill>
                  <a:srgbClr val="72727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605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000" b="0" i="1">
                <a:solidFill>
                  <a:srgbClr val="72727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9177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5654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rgbClr val="C00000"/>
                </a:solidFill>
                <a:latin typeface="Arial Narrow" panose="020B0606020202030204" pitchFamily="34" charset="0"/>
                <a:ea typeface="+mn-ea"/>
              </a:defRPr>
            </a:lvl7pPr>
            <a:lvl8pPr marL="28321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2893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Ingénieur Gestion des Risques et secteurs </a:t>
            </a:r>
            <a:r>
              <a:rPr lang="fr-FR" sz="1800" dirty="0"/>
              <a:t>à </a:t>
            </a:r>
            <a:r>
              <a:rPr lang="fr-FR" sz="1800" dirty="0" smtClean="0"/>
              <a:t>risques</a:t>
            </a:r>
          </a:p>
          <a:p>
            <a:pPr marL="0" indent="0" algn="ctr">
              <a:buNone/>
            </a:pPr>
            <a:endParaRPr lang="fr-FR" sz="1800" dirty="0" smtClean="0"/>
          </a:p>
          <a:p>
            <a:pPr marL="0" indent="0" algn="ctr">
              <a:buNone/>
            </a:pPr>
            <a:endParaRPr lang="fr-FR" sz="1800" dirty="0"/>
          </a:p>
          <a:p>
            <a:pPr marL="0" indent="0" algn="ctr">
              <a:buNone/>
            </a:pPr>
            <a:endParaRPr lang="fr-FR" sz="1800" dirty="0" smtClean="0"/>
          </a:p>
          <a:p>
            <a:pPr marL="0" indent="0" algn="ctr">
              <a:buNone/>
            </a:pPr>
            <a:endParaRPr lang="fr-FR" sz="1800" dirty="0" smtClean="0"/>
          </a:p>
          <a:p>
            <a:pPr marL="0" indent="0" algn="ctr">
              <a:buNone/>
            </a:pPr>
            <a:r>
              <a:rPr lang="fr-FR" sz="1800" dirty="0" smtClean="0"/>
              <a:t>Florent ALIN </a:t>
            </a:r>
          </a:p>
          <a:p>
            <a:pPr marL="0" indent="0">
              <a:buNone/>
            </a:pPr>
            <a:endParaRPr lang="fr-FR" sz="1800" kern="0" baseline="0" dirty="0" smtClean="0"/>
          </a:p>
        </p:txBody>
      </p:sp>
      <p:sp>
        <p:nvSpPr>
          <p:cNvPr id="6" name="Espace réservé du texte 1"/>
          <p:cNvSpPr txBox="1">
            <a:spLocks/>
          </p:cNvSpPr>
          <p:nvPr/>
        </p:nvSpPr>
        <p:spPr>
          <a:xfrm>
            <a:off x="-114582" y="5599108"/>
            <a:ext cx="3606462" cy="9787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177800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Pct val="85000"/>
              <a:buFont typeface="Wingdings" panose="05000000000000000000" pitchFamily="2" charset="2"/>
              <a:buChar char="è"/>
              <a:defRPr sz="2200" b="1">
                <a:solidFill>
                  <a:schemeClr val="tx1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5080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+mn-ea"/>
                <a:cs typeface="Arial" pitchFamily="34" charset="0"/>
              </a:defRPr>
            </a:lvl2pPr>
            <a:lvl3pPr marL="787400" indent="-889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+mn-ea"/>
                <a:cs typeface="Arial" pitchFamily="34" charset="0"/>
              </a:defRPr>
            </a:lvl3pPr>
            <a:lvl4pPr marL="11176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0" i="1">
                <a:solidFill>
                  <a:srgbClr val="72727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605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000" b="0" i="1">
                <a:solidFill>
                  <a:srgbClr val="72727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9177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5654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rgbClr val="C00000"/>
                </a:solidFill>
                <a:latin typeface="Arial Narrow" panose="020B0606020202030204" pitchFamily="34" charset="0"/>
                <a:ea typeface="+mn-ea"/>
              </a:defRPr>
            </a:lvl7pPr>
            <a:lvl8pPr marL="28321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2893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Assistante</a:t>
            </a:r>
            <a:r>
              <a:rPr lang="fr-FR" sz="1800" baseline="0" dirty="0" smtClean="0"/>
              <a:t> </a:t>
            </a:r>
            <a:r>
              <a:rPr lang="fr-FR" sz="1800" dirty="0" smtClean="0"/>
              <a:t>GDR </a:t>
            </a:r>
          </a:p>
          <a:p>
            <a:pPr marL="0" indent="0" algn="ctr">
              <a:buNone/>
            </a:pPr>
            <a:r>
              <a:rPr lang="fr-FR" sz="1800" dirty="0" smtClean="0"/>
              <a:t>Sign@l et </a:t>
            </a:r>
            <a:r>
              <a:rPr lang="fr-FR" sz="1800" dirty="0"/>
              <a:t>secteurs à </a:t>
            </a:r>
            <a:r>
              <a:rPr lang="fr-FR" sz="1800" dirty="0" smtClean="0"/>
              <a:t>risques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1800" dirty="0" smtClean="0"/>
              <a:t>Valérie</a:t>
            </a:r>
            <a:r>
              <a:rPr lang="fr-FR" sz="1800" baseline="0" dirty="0" smtClean="0"/>
              <a:t> </a:t>
            </a:r>
            <a:r>
              <a:rPr lang="fr-FR" sz="1800" dirty="0"/>
              <a:t>PICARD </a:t>
            </a:r>
            <a:endParaRPr lang="fr-FR" sz="1800" dirty="0" smtClean="0"/>
          </a:p>
        </p:txBody>
      </p:sp>
      <p:sp>
        <p:nvSpPr>
          <p:cNvPr id="7" name="Espace réservé du texte 1"/>
          <p:cNvSpPr txBox="1">
            <a:spLocks/>
          </p:cNvSpPr>
          <p:nvPr/>
        </p:nvSpPr>
        <p:spPr>
          <a:xfrm>
            <a:off x="3923928" y="4767301"/>
            <a:ext cx="4824536" cy="13665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177800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Pct val="85000"/>
              <a:buFont typeface="Wingdings" panose="05000000000000000000" pitchFamily="2" charset="2"/>
              <a:buChar char="è"/>
              <a:defRPr sz="2200" b="1">
                <a:solidFill>
                  <a:schemeClr val="tx1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5080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+mn-ea"/>
                <a:cs typeface="Arial" pitchFamily="34" charset="0"/>
              </a:defRPr>
            </a:lvl2pPr>
            <a:lvl3pPr marL="787400" indent="-889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+mn-ea"/>
                <a:cs typeface="Arial" pitchFamily="34" charset="0"/>
              </a:defRPr>
            </a:lvl3pPr>
            <a:lvl4pPr marL="11176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0" i="1">
                <a:solidFill>
                  <a:srgbClr val="72727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605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000" b="0" i="1">
                <a:solidFill>
                  <a:srgbClr val="72727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9177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5654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rgbClr val="C00000"/>
                </a:solidFill>
                <a:latin typeface="Arial Narrow" panose="020B0606020202030204" pitchFamily="34" charset="0"/>
                <a:ea typeface="+mn-ea"/>
              </a:defRPr>
            </a:lvl7pPr>
            <a:lvl8pPr marL="28321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2893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Assistante</a:t>
            </a:r>
            <a:r>
              <a:rPr lang="fr-FR" sz="1800" baseline="0" dirty="0" smtClean="0"/>
              <a:t> </a:t>
            </a:r>
            <a:r>
              <a:rPr lang="fr-FR" sz="1800" dirty="0" smtClean="0"/>
              <a:t>Qualité</a:t>
            </a:r>
          </a:p>
          <a:p>
            <a:pPr marL="0" indent="0" algn="ctr">
              <a:buNone/>
            </a:pPr>
            <a:r>
              <a:rPr lang="fr-FR" sz="1800" dirty="0" smtClean="0"/>
              <a:t>GED</a:t>
            </a:r>
            <a:r>
              <a:rPr lang="fr-FR" sz="1800" baseline="0" dirty="0" smtClean="0"/>
              <a:t> </a:t>
            </a:r>
            <a:r>
              <a:rPr lang="fr-FR" sz="1800" dirty="0"/>
              <a:t>et </a:t>
            </a:r>
            <a:r>
              <a:rPr lang="fr-FR" sz="1800" dirty="0" smtClean="0"/>
              <a:t>établissements médico-sociaux</a:t>
            </a:r>
            <a:endParaRPr lang="fr-FR" sz="1800" dirty="0"/>
          </a:p>
          <a:p>
            <a:pPr marL="0" indent="0" algn="ctr">
              <a:buNone/>
            </a:pPr>
            <a:r>
              <a:rPr lang="fr-FR" sz="1800" dirty="0" smtClean="0"/>
              <a:t>Vanessa DINGEON</a:t>
            </a:r>
          </a:p>
          <a:p>
            <a:pPr marL="0" indent="0" algn="ctr">
              <a:buNone/>
            </a:pPr>
            <a:r>
              <a:rPr lang="fr-FR" sz="1800" dirty="0" smtClean="0"/>
              <a:t>Poste 88284</a:t>
            </a:r>
            <a:endParaRPr lang="fr-FR" sz="1800" kern="0" baseline="0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111764"/>
            <a:ext cx="902139" cy="113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49352"/>
            <a:ext cx="822424" cy="11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74752"/>
            <a:ext cx="864096" cy="110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700" y="5625662"/>
            <a:ext cx="891468" cy="104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613092"/>
            <a:ext cx="911333" cy="104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u texte 1"/>
          <p:cNvSpPr txBox="1">
            <a:spLocks/>
          </p:cNvSpPr>
          <p:nvPr/>
        </p:nvSpPr>
        <p:spPr>
          <a:xfrm>
            <a:off x="2771800" y="1040445"/>
            <a:ext cx="4017795" cy="7017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177800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Pct val="85000"/>
              <a:buFont typeface="Wingdings" panose="05000000000000000000" pitchFamily="2" charset="2"/>
              <a:buChar char="è"/>
              <a:defRPr sz="2200" b="1">
                <a:solidFill>
                  <a:schemeClr val="tx1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5080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+mn-ea"/>
                <a:cs typeface="Arial" pitchFamily="34" charset="0"/>
              </a:defRPr>
            </a:lvl2pPr>
            <a:lvl3pPr marL="787400" indent="-889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+mn-ea"/>
                <a:cs typeface="Arial" pitchFamily="34" charset="0"/>
              </a:defRPr>
            </a:lvl3pPr>
            <a:lvl4pPr marL="11176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0" i="1">
                <a:solidFill>
                  <a:srgbClr val="72727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605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000" b="0" i="1">
                <a:solidFill>
                  <a:srgbClr val="72727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9177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5654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rgbClr val="C00000"/>
                </a:solidFill>
                <a:latin typeface="Arial Narrow" panose="020B0606020202030204" pitchFamily="34" charset="0"/>
                <a:ea typeface="+mn-ea"/>
              </a:defRPr>
            </a:lvl7pPr>
            <a:lvl8pPr marL="28321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2893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Directrice Qualité</a:t>
            </a:r>
            <a:endParaRPr lang="fr-FR" sz="1800" dirty="0"/>
          </a:p>
          <a:p>
            <a:pPr marL="0" indent="0" algn="ctr">
              <a:buNone/>
            </a:pPr>
            <a:r>
              <a:rPr lang="fr-FR" sz="1800" dirty="0" smtClean="0"/>
              <a:t>Ségolène LEBRETON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535" y="978800"/>
            <a:ext cx="984638" cy="110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space réservé du texte 1"/>
          <p:cNvSpPr txBox="1">
            <a:spLocks/>
          </p:cNvSpPr>
          <p:nvPr/>
        </p:nvSpPr>
        <p:spPr>
          <a:xfrm>
            <a:off x="127001" y="1254500"/>
            <a:ext cx="2202532" cy="7017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177800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Pct val="85000"/>
              <a:buFont typeface="Wingdings" panose="05000000000000000000" pitchFamily="2" charset="2"/>
              <a:buChar char="è"/>
              <a:defRPr sz="2200" b="1">
                <a:solidFill>
                  <a:schemeClr val="tx1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5080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+mn-ea"/>
                <a:cs typeface="Arial" pitchFamily="34" charset="0"/>
              </a:defRPr>
            </a:lvl2pPr>
            <a:lvl3pPr marL="787400" indent="-889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+mn-ea"/>
                <a:cs typeface="Arial" pitchFamily="34" charset="0"/>
              </a:defRPr>
            </a:lvl3pPr>
            <a:lvl4pPr marL="11176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0" i="1">
                <a:solidFill>
                  <a:srgbClr val="72727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605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000" b="0" i="1">
                <a:solidFill>
                  <a:srgbClr val="72727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9177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5654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rgbClr val="C00000"/>
                </a:solidFill>
                <a:latin typeface="Arial Narrow" panose="020B0606020202030204" pitchFamily="34" charset="0"/>
                <a:ea typeface="+mn-ea"/>
              </a:defRPr>
            </a:lvl7pPr>
            <a:lvl8pPr marL="28321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2893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Coordonnateur GDR</a:t>
            </a:r>
            <a:endParaRPr lang="fr-FR" sz="1800" dirty="0"/>
          </a:p>
          <a:p>
            <a:pPr marL="0" indent="0" algn="ctr">
              <a:buNone/>
            </a:pPr>
            <a:r>
              <a:rPr lang="fr-FR" sz="1800" dirty="0" smtClean="0"/>
              <a:t>Dr Yves JOUCHOUX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532" y="1146773"/>
            <a:ext cx="880267" cy="112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82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1300"/>
            <a:ext cx="8229600" cy="1003300"/>
          </a:xfrm>
        </p:spPr>
        <p:txBody>
          <a:bodyPr/>
          <a:lstStyle/>
          <a:p>
            <a:r>
              <a:rPr lang="fr-FR" dirty="0" smtClean="0"/>
              <a:t>MISSIONS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9" y="5355570"/>
            <a:ext cx="2020131" cy="134675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83094"/>
            <a:ext cx="2076214" cy="257450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869" y="3797299"/>
            <a:ext cx="2020131" cy="1377177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3289300" y="1295400"/>
            <a:ext cx="5765800" cy="5406924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</a:rPr>
              <a:t>Travail sur l’organisation </a:t>
            </a:r>
          </a:p>
          <a:p>
            <a:pPr algn="ctr"/>
            <a:r>
              <a:rPr lang="fr-FR" sz="2400" b="1" dirty="0" smtClean="0">
                <a:solidFill>
                  <a:srgbClr val="000000"/>
                </a:solidFill>
              </a:rPr>
              <a:t>des processus de soins</a:t>
            </a:r>
          </a:p>
          <a:p>
            <a:pPr algn="ctr"/>
            <a:r>
              <a:rPr lang="fr-FR" sz="2400" b="1" dirty="0" smtClean="0">
                <a:solidFill>
                  <a:srgbClr val="000000"/>
                </a:solidFill>
              </a:rPr>
              <a:t>Cartographie des processus patient</a:t>
            </a:r>
            <a:r>
              <a:rPr lang="mr-IN" sz="2400" b="1" dirty="0" smtClean="0">
                <a:solidFill>
                  <a:srgbClr val="000000"/>
                </a:solidFill>
              </a:rPr>
              <a:t>…</a:t>
            </a:r>
            <a:r>
              <a:rPr lang="fr-FR" sz="2400" b="1" dirty="0" smtClean="0">
                <a:solidFill>
                  <a:srgbClr val="000000"/>
                </a:solidFill>
              </a:rPr>
              <a:t>de l’entrée à la sortie</a:t>
            </a:r>
          </a:p>
          <a:p>
            <a:pPr algn="ctr"/>
            <a:r>
              <a:rPr lang="fr-FR" sz="2400" b="1" dirty="0" smtClean="0">
                <a:solidFill>
                  <a:srgbClr val="000000"/>
                </a:solidFill>
              </a:rPr>
              <a:t>Cartographie des processus logistiques</a:t>
            </a:r>
            <a:r>
              <a:rPr lang="mr-IN" sz="2400" b="1" dirty="0" smtClean="0">
                <a:solidFill>
                  <a:srgbClr val="000000"/>
                </a:solidFill>
              </a:rPr>
              <a:t>…</a:t>
            </a:r>
            <a:endParaRPr lang="fr-FR" sz="2400" b="1" dirty="0" smtClean="0">
              <a:solidFill>
                <a:srgbClr val="000000"/>
              </a:solidFill>
            </a:endParaRPr>
          </a:p>
          <a:p>
            <a:pPr algn="ctr"/>
            <a:endParaRPr lang="fr-FR" sz="2400" b="1" dirty="0" smtClean="0">
              <a:solidFill>
                <a:srgbClr val="00000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000000"/>
                </a:solidFill>
              </a:rPr>
              <a:t>IDENTIFICATION DES RISQUES </a:t>
            </a:r>
          </a:p>
          <a:p>
            <a:pPr algn="ctr"/>
            <a:r>
              <a:rPr lang="fr-FR" sz="2400" b="1" dirty="0" smtClean="0">
                <a:solidFill>
                  <a:srgbClr val="000000"/>
                </a:solidFill>
              </a:rPr>
              <a:t>A PRIORI </a:t>
            </a:r>
          </a:p>
          <a:p>
            <a:pPr algn="ctr"/>
            <a:r>
              <a:rPr lang="fr-FR" sz="2400" b="1" dirty="0" smtClean="0">
                <a:solidFill>
                  <a:srgbClr val="000000"/>
                </a:solidFill>
              </a:rPr>
              <a:t>MISE EN PLACE DES MESURES DE PREVENTION DES RISQUES</a:t>
            </a:r>
          </a:p>
          <a:p>
            <a:pPr algn="ctr"/>
            <a:r>
              <a:rPr lang="fr-FR" sz="2400" b="1" dirty="0" smtClean="0">
                <a:solidFill>
                  <a:srgbClr val="000000"/>
                </a:solidFill>
              </a:rPr>
              <a:t>APPUIS METHODOLOGIQUES ET FORMATION</a:t>
            </a:r>
            <a:endParaRPr lang="fr-FR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860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 smtClean="0"/>
              <a:t>Organisation: Signalement des EI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286159" y="1665111"/>
            <a:ext cx="8716730" cy="4797778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solidFill>
                  <a:srgbClr val="000000"/>
                </a:solidFill>
              </a:rPr>
              <a:t>La loi du 4 mars 2002 impose à tout professionnel ou établissement de santé, ayant constaté ou suspecté la survenue :</a:t>
            </a:r>
          </a:p>
          <a:p>
            <a:endParaRPr lang="fr-FR" sz="2400" dirty="0" smtClean="0">
              <a:solidFill>
                <a:srgbClr val="000000"/>
              </a:solidFill>
            </a:endParaRPr>
          </a:p>
          <a:p>
            <a:pPr lvl="1">
              <a:buFontTx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 d’un accident médical,</a:t>
            </a:r>
          </a:p>
          <a:p>
            <a:pPr lvl="1"/>
            <a:r>
              <a:rPr lang="fr-FR" sz="2400" dirty="0" smtClean="0">
                <a:solidFill>
                  <a:srgbClr val="000000"/>
                </a:solidFill>
              </a:rPr>
              <a:t>• d’une affection iatrogène,</a:t>
            </a:r>
          </a:p>
          <a:p>
            <a:pPr lvl="1"/>
            <a:r>
              <a:rPr lang="fr-FR" sz="2400" dirty="0" smtClean="0">
                <a:solidFill>
                  <a:srgbClr val="000000"/>
                </a:solidFill>
              </a:rPr>
              <a:t>• d’une infection nosocomiale,</a:t>
            </a:r>
          </a:p>
          <a:p>
            <a:pPr lvl="1"/>
            <a:r>
              <a:rPr lang="fr-FR" sz="2400" dirty="0" smtClean="0">
                <a:solidFill>
                  <a:srgbClr val="000000"/>
                </a:solidFill>
              </a:rPr>
              <a:t>• d’un événement indésirable associé à un produit de   santé</a:t>
            </a:r>
          </a:p>
          <a:p>
            <a:endParaRPr lang="fr-FR" sz="2400" dirty="0" smtClean="0">
              <a:solidFill>
                <a:srgbClr val="000000"/>
              </a:solidFill>
            </a:endParaRPr>
          </a:p>
          <a:p>
            <a:r>
              <a:rPr lang="fr-FR" sz="2400" b="1" dirty="0" smtClean="0">
                <a:solidFill>
                  <a:srgbClr val="000000"/>
                </a:solidFill>
              </a:rPr>
              <a:t>d’en faire la déclaration à l’autorité administrative compétente.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7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 smtClean="0"/>
              <a:t>Organisation: Signalement des EI</a:t>
            </a:r>
            <a:endParaRPr lang="fr-FR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331640" y="1760538"/>
            <a:ext cx="2160860" cy="647700"/>
          </a:xfrm>
          <a:prstGeom prst="rect">
            <a:avLst/>
          </a:prstGeom>
          <a:solidFill>
            <a:srgbClr val="FFFFFF"/>
          </a:solidFill>
          <a:ln>
            <a:solidFill>
              <a:srgbClr val="FFFF00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4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SIGN@L</a:t>
            </a:r>
            <a:endParaRPr lang="fr-FR" b="1" dirty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339975" y="3416300"/>
            <a:ext cx="2447925" cy="11525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fr-FR" sz="3200" b="1">
                <a:solidFill>
                  <a:srgbClr val="000000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Fiche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fr-FR" sz="3200" b="1">
                <a:solidFill>
                  <a:srgbClr val="000000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INTRANET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627313" y="2552700"/>
            <a:ext cx="431800" cy="71913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>
            <a:off x="4500563" y="2624138"/>
            <a:ext cx="1439863" cy="50323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156325" y="2119313"/>
            <a:ext cx="2160588" cy="9366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fr-F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Pour tous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fr-F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Directement</a:t>
            </a:r>
            <a:endParaRPr lang="fr-FR" sz="2400" b="1">
              <a:solidFill>
                <a:srgbClr val="000000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5508625" y="3127375"/>
            <a:ext cx="2663825" cy="1871663"/>
          </a:xfrm>
          <a:prstGeom prst="irregularSeal2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2800" b="1">
                <a:solidFill>
                  <a:srgbClr val="000000"/>
                </a:solidFill>
              </a:rPr>
              <a:t>CHARTE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50825" y="4927600"/>
            <a:ext cx="1800225" cy="79216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fr-F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Référents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fr-FR" sz="2000" b="1">
                <a:solidFill>
                  <a:srgbClr val="000000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Pour ttt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771775" y="5719763"/>
            <a:ext cx="2663825" cy="86518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fr-F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GDR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fr-FR" sz="2000" b="1">
                <a:solidFill>
                  <a:srgbClr val="000000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Info – Bilan - Suivi</a:t>
            </a:r>
          </a:p>
        </p:txBody>
      </p:sp>
      <p:cxnSp>
        <p:nvCxnSpPr>
          <p:cNvPr id="12" name="AutoShape 12"/>
          <p:cNvCxnSpPr>
            <a:cxnSpLocks noChangeShapeType="1"/>
            <a:endCxn id="10" idx="0"/>
          </p:cNvCxnSpPr>
          <p:nvPr/>
        </p:nvCxnSpPr>
        <p:spPr bwMode="auto">
          <a:xfrm rot="5400000">
            <a:off x="1096963" y="4046538"/>
            <a:ext cx="935037" cy="828675"/>
          </a:xfrm>
          <a:prstGeom prst="bentConnector3">
            <a:avLst>
              <a:gd name="adj1" fmla="val -3736"/>
            </a:avLst>
          </a:prstGeom>
          <a:noFill/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3" name="AutoShape 13"/>
          <p:cNvCxnSpPr>
            <a:cxnSpLocks noChangeShapeType="1"/>
            <a:endCxn id="11" idx="0"/>
          </p:cNvCxnSpPr>
          <p:nvPr/>
        </p:nvCxnSpPr>
        <p:spPr bwMode="auto">
          <a:xfrm rot="16200000" flipH="1">
            <a:off x="3149600" y="4765675"/>
            <a:ext cx="1079500" cy="828675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" name="AutoShape 11"/>
          <p:cNvCxnSpPr>
            <a:cxnSpLocks noChangeShapeType="1"/>
            <a:stCxn id="10" idx="2"/>
            <a:endCxn id="11" idx="1"/>
          </p:cNvCxnSpPr>
          <p:nvPr/>
        </p:nvCxnSpPr>
        <p:spPr bwMode="auto">
          <a:xfrm rot="16200000" flipH="1">
            <a:off x="1744663" y="5126038"/>
            <a:ext cx="433388" cy="1620837"/>
          </a:xfrm>
          <a:prstGeom prst="bentConnector2">
            <a:avLst/>
          </a:prstGeom>
          <a:noFill/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5" name="AutoShape 14"/>
          <p:cNvCxnSpPr>
            <a:cxnSpLocks noChangeShapeType="1"/>
            <a:stCxn id="11" idx="3"/>
          </p:cNvCxnSpPr>
          <p:nvPr/>
        </p:nvCxnSpPr>
        <p:spPr bwMode="auto">
          <a:xfrm flipV="1">
            <a:off x="5435600" y="3127375"/>
            <a:ext cx="2809875" cy="3025775"/>
          </a:xfrm>
          <a:prstGeom prst="bentConnector2">
            <a:avLst/>
          </a:prstGeom>
          <a:noFill/>
          <a:ln w="57150">
            <a:solidFill>
              <a:srgbClr val="FFFF00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227763" y="6224588"/>
            <a:ext cx="1150939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000000"/>
                </a:solidFill>
              </a:rPr>
              <a:t>Feed</a:t>
            </a:r>
            <a:r>
              <a:rPr lang="fr-FR" dirty="0">
                <a:solidFill>
                  <a:srgbClr val="000000"/>
                </a:solidFill>
              </a:rPr>
              <a:t> back</a:t>
            </a:r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>
            <a:off x="4859338" y="4568825"/>
            <a:ext cx="649288" cy="57467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5580063" y="5143500"/>
            <a:ext cx="1800225" cy="7921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fr-F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Info services</a:t>
            </a:r>
            <a:endParaRPr lang="fr-FR" sz="2000" b="1">
              <a:solidFill>
                <a:srgbClr val="000000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3940" y="14349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fr-FR" b="1" dirty="0" smtClean="0"/>
              <a:t> </a:t>
            </a:r>
            <a:endParaRPr lang="fr-FR" b="1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62474">
            <a:off x="533400" y="723900"/>
            <a:ext cx="8064500" cy="53975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275012" y="2408238"/>
            <a:ext cx="2566988" cy="1585119"/>
          </a:xfrm>
          <a:prstGeom prst="rect">
            <a:avLst/>
          </a:prstGeom>
          <a:solidFill>
            <a:srgbClr val="FFFFFF"/>
          </a:solidFill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0" b="1" dirty="0" smtClean="0">
                <a:solidFill>
                  <a:srgbClr val="FF0000"/>
                </a:solidFill>
              </a:rPr>
              <a:t>NON</a:t>
            </a:r>
            <a:endParaRPr lang="fr-FR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25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457200" y="203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fr-FR" dirty="0" smtClean="0"/>
              <a:t>Les vigilances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79400" y="1435100"/>
            <a:ext cx="8712200" cy="52197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3554093824"/>
              </p:ext>
            </p:extLst>
          </p:nvPr>
        </p:nvGraphicFramePr>
        <p:xfrm>
          <a:off x="3423" y="1124744"/>
          <a:ext cx="914400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9430"/>
            <a:ext cx="91440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72738" y="5330840"/>
            <a:ext cx="804038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/>
            <a:r>
              <a:rPr lang="fr-FR" sz="4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Les vigilances à déclaration obligatoire</a:t>
            </a:r>
            <a:endParaRPr lang="fr-FR" sz="4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15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 smtClean="0"/>
              <a:t>Organisation: Traitement des EI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86159" y="1665111"/>
            <a:ext cx="8716730" cy="4797778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 smtClean="0">
                <a:solidFill>
                  <a:srgbClr val="000000"/>
                </a:solidFill>
              </a:rPr>
              <a:t>Tous les EI sont analysés</a:t>
            </a:r>
            <a:r>
              <a:rPr lang="fr-FR" sz="3200" b="1" dirty="0">
                <a:solidFill>
                  <a:srgbClr val="000000"/>
                </a:solidFill>
              </a:rPr>
              <a:t> </a:t>
            </a:r>
            <a:r>
              <a:rPr lang="fr-FR" sz="3200" b="1" dirty="0" smtClean="0">
                <a:solidFill>
                  <a:srgbClr val="000000"/>
                </a:solidFill>
              </a:rPr>
              <a:t>individuellement ou collectivement (CREX).</a:t>
            </a:r>
          </a:p>
          <a:p>
            <a:endParaRPr lang="fr-FR" sz="3200" b="1" dirty="0">
              <a:solidFill>
                <a:srgbClr val="000000"/>
              </a:solidFill>
            </a:endParaRPr>
          </a:p>
          <a:p>
            <a:endParaRPr lang="fr-FR" sz="3200" b="1" dirty="0" smtClean="0">
              <a:solidFill>
                <a:srgbClr val="000000"/>
              </a:solidFill>
            </a:endParaRPr>
          </a:p>
          <a:p>
            <a:r>
              <a:rPr lang="fr-FR" sz="3200" b="1" dirty="0" smtClean="0">
                <a:solidFill>
                  <a:srgbClr val="000000"/>
                </a:solidFill>
              </a:rPr>
              <a:t>Les EIG DOIVENT être analysés au  travers de RMM (Revue de </a:t>
            </a:r>
            <a:r>
              <a:rPr lang="fr-FR" sz="3200" b="1" dirty="0" err="1" smtClean="0">
                <a:solidFill>
                  <a:srgbClr val="000000"/>
                </a:solidFill>
              </a:rPr>
              <a:t>morbi</a:t>
            </a:r>
            <a:r>
              <a:rPr lang="fr-FR" sz="3200" b="1" dirty="0" smtClean="0">
                <a:solidFill>
                  <a:srgbClr val="000000"/>
                </a:solidFill>
              </a:rPr>
              <a:t>-mortalité)</a:t>
            </a:r>
          </a:p>
          <a:p>
            <a:endParaRPr lang="fr-FR" sz="3200" b="1" dirty="0">
              <a:solidFill>
                <a:srgbClr val="000000"/>
              </a:solidFill>
            </a:endParaRPr>
          </a:p>
          <a:p>
            <a:r>
              <a:rPr lang="fr-FR" sz="3200" b="1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3200" b="1" dirty="0" smtClean="0">
                <a:solidFill>
                  <a:srgbClr val="000000"/>
                </a:solidFill>
              </a:rPr>
              <a:t>Obligation réglementaire pour les services 	à risque</a:t>
            </a:r>
            <a:endParaRPr lang="fr-FR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8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2628900" cy="1143000"/>
          </a:xfrm>
        </p:spPr>
        <p:txBody>
          <a:bodyPr/>
          <a:lstStyle/>
          <a:p>
            <a:pPr algn="l"/>
            <a:r>
              <a:rPr lang="fr-FR" dirty="0" smtClean="0"/>
              <a:t>RMM</a:t>
            </a:r>
            <a:endParaRPr lang="fr-FR" dirty="0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93019" y="3113200"/>
            <a:ext cx="2309153" cy="3518256"/>
            <a:chOff x="1580" y="799"/>
            <a:chExt cx="2391" cy="2827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0" y="799"/>
              <a:ext cx="2391" cy="2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585" y="3107"/>
              <a:ext cx="2216" cy="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b="1" dirty="0"/>
                <a:t>Bonjour, Bienvenue </a:t>
              </a:r>
              <a:endParaRPr lang="fr-FR" b="1" dirty="0" smtClean="0"/>
            </a:p>
            <a:p>
              <a:r>
                <a:rPr lang="fr-FR" b="1" dirty="0" smtClean="0"/>
                <a:t>à </a:t>
              </a:r>
              <a:r>
                <a:rPr lang="fr-FR" b="1" dirty="0"/>
                <a:t>notre </a:t>
              </a:r>
              <a:r>
                <a:rPr lang="fr-FR" b="1" dirty="0" smtClean="0"/>
                <a:t>RMM</a:t>
              </a:r>
              <a:r>
                <a:rPr lang="mr-IN" b="1" dirty="0" smtClean="0"/>
                <a:t>…</a:t>
              </a:r>
              <a:r>
                <a:rPr lang="fr-FR" b="1" dirty="0" smtClean="0"/>
                <a:t>.</a:t>
              </a:r>
              <a:endParaRPr lang="fr-FR" b="1" dirty="0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325771" y="2184399"/>
            <a:ext cx="2289546" cy="646331"/>
          </a:xfrm>
          <a:prstGeom prst="rect">
            <a:avLst/>
          </a:prstGeom>
          <a:solidFill>
            <a:srgbClr val="B5DADD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</a:rPr>
              <a:t>Ce n’est pas une mise </a:t>
            </a:r>
          </a:p>
          <a:p>
            <a:r>
              <a:rPr lang="fr-FR" b="1" dirty="0" smtClean="0">
                <a:solidFill>
                  <a:srgbClr val="000000"/>
                </a:solidFill>
              </a:rPr>
              <a:t>en accusation</a:t>
            </a:r>
            <a:r>
              <a:rPr lang="mr-IN" b="1" dirty="0" smtClean="0">
                <a:solidFill>
                  <a:srgbClr val="000000"/>
                </a:solidFill>
              </a:rPr>
              <a:t>…</a:t>
            </a:r>
            <a:endParaRPr lang="fr-FR" b="1" dirty="0">
              <a:solidFill>
                <a:srgbClr val="000000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3340100" y="2507564"/>
            <a:ext cx="5549900" cy="4123891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35000"/>
              </a:spcBef>
            </a:pPr>
            <a:r>
              <a:rPr lang="fr-FR" sz="2400" b="1" dirty="0" smtClean="0">
                <a:solidFill>
                  <a:srgbClr val="000000"/>
                </a:solidFill>
                <a:ea typeface="ＭＳ Ｐゴシック" charset="0"/>
              </a:rPr>
              <a:t>Une analyse collective d’accident</a:t>
            </a:r>
          </a:p>
          <a:p>
            <a:pPr>
              <a:spcBef>
                <a:spcPct val="35000"/>
              </a:spcBef>
            </a:pPr>
            <a:r>
              <a:rPr lang="fr-FR" sz="2400" b="1" dirty="0" smtClean="0">
                <a:solidFill>
                  <a:srgbClr val="000000"/>
                </a:solidFill>
                <a:ea typeface="ＭＳ Ｐゴシック" charset="0"/>
              </a:rPr>
              <a:t>L’analyse d’un EIG marqué par</a:t>
            </a:r>
          </a:p>
          <a:p>
            <a:pPr>
              <a:spcBef>
                <a:spcPct val="35000"/>
              </a:spcBef>
            </a:pPr>
            <a:r>
              <a:rPr lang="fr-FR" sz="2400" b="1" dirty="0">
                <a:solidFill>
                  <a:srgbClr val="000000"/>
                </a:solidFill>
                <a:ea typeface="ＭＳ Ｐゴシック" charset="0"/>
              </a:rPr>
              <a:t>	</a:t>
            </a:r>
            <a:r>
              <a:rPr lang="fr-FR" sz="2400" b="1" dirty="0" smtClean="0">
                <a:solidFill>
                  <a:srgbClr val="000000"/>
                </a:solidFill>
                <a:ea typeface="ＭＳ Ｐゴシック" charset="0"/>
              </a:rPr>
              <a:t>- Le décès du patient</a:t>
            </a:r>
          </a:p>
          <a:p>
            <a:pPr>
              <a:spcBef>
                <a:spcPct val="35000"/>
              </a:spcBef>
            </a:pPr>
            <a:r>
              <a:rPr lang="fr-FR" sz="2400" b="1" dirty="0">
                <a:solidFill>
                  <a:srgbClr val="000000"/>
                </a:solidFill>
                <a:ea typeface="ＭＳ Ｐゴシック" charset="0"/>
              </a:rPr>
              <a:t>	</a:t>
            </a:r>
            <a:r>
              <a:rPr lang="fr-FR" sz="2400" b="1" dirty="0" smtClean="0">
                <a:solidFill>
                  <a:srgbClr val="000000"/>
                </a:solidFill>
                <a:ea typeface="ＭＳ Ｐゴシック" charset="0"/>
              </a:rPr>
              <a:t>- Une complication morbide ou 	imprévue</a:t>
            </a:r>
          </a:p>
          <a:p>
            <a:pPr>
              <a:spcBef>
                <a:spcPct val="35000"/>
              </a:spcBef>
            </a:pPr>
            <a:r>
              <a:rPr lang="fr-FR" sz="2400" b="1" dirty="0" smtClean="0">
                <a:solidFill>
                  <a:srgbClr val="000000"/>
                </a:solidFill>
                <a:ea typeface="ＭＳ Ｐゴシック" charset="0"/>
              </a:rPr>
              <a:t>La recherche de l’</a:t>
            </a:r>
            <a:r>
              <a:rPr lang="fr-FR" sz="2400" b="1" dirty="0" err="1" smtClean="0">
                <a:solidFill>
                  <a:srgbClr val="000000"/>
                </a:solidFill>
                <a:ea typeface="ＭＳ Ｐゴシック" charset="0"/>
              </a:rPr>
              <a:t>évitabilité</a:t>
            </a:r>
            <a:r>
              <a:rPr lang="fr-FR" sz="2400" b="1" dirty="0" smtClean="0">
                <a:solidFill>
                  <a:srgbClr val="000000"/>
                </a:solidFill>
                <a:ea typeface="ＭＳ Ｐゴシック" charset="0"/>
              </a:rPr>
              <a:t> de l’événement</a:t>
            </a:r>
          </a:p>
          <a:p>
            <a:pPr>
              <a:spcBef>
                <a:spcPct val="35000"/>
              </a:spcBef>
            </a:pPr>
            <a:r>
              <a:rPr lang="fr-FR" sz="2400" b="1" dirty="0" smtClean="0">
                <a:solidFill>
                  <a:srgbClr val="000000"/>
                </a:solidFill>
                <a:ea typeface="ＭＳ Ｐゴシック" charset="0"/>
              </a:rPr>
              <a:t>L’identification des causes profondes</a:t>
            </a:r>
          </a:p>
          <a:p>
            <a:pPr>
              <a:spcBef>
                <a:spcPct val="35000"/>
              </a:spcBef>
            </a:pPr>
            <a:r>
              <a:rPr lang="fr-FR" sz="2400" b="1" dirty="0" smtClean="0">
                <a:solidFill>
                  <a:srgbClr val="000000"/>
                </a:solidFill>
                <a:ea typeface="ＭＳ Ｐゴシック" charset="0"/>
              </a:rPr>
              <a:t>Un outil de formation</a:t>
            </a:r>
            <a:endParaRPr lang="fr-FR" b="1" dirty="0">
              <a:solidFill>
                <a:srgbClr val="000000"/>
              </a:solidFill>
            </a:endParaRPr>
          </a:p>
        </p:txBody>
      </p:sp>
      <p:pic>
        <p:nvPicPr>
          <p:cNvPr id="8" name="Picture 7" descr="ANd9GcRKd2P4YHBZjpMnOEp8QxAuoLuTfAyehsDMB4T85HqDq63VT8c1y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7" y="358867"/>
            <a:ext cx="3097213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60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57199"/>
            <a:ext cx="8229600" cy="153418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Prévoir le pire</a:t>
            </a:r>
            <a:br>
              <a:rPr lang="fr-FR" dirty="0" smtClean="0"/>
            </a:br>
            <a:r>
              <a:rPr lang="fr-FR" dirty="0" smtClean="0"/>
              <a:t>Corriger l’existant</a:t>
            </a:r>
            <a:r>
              <a:rPr lang="mr-IN" dirty="0" smtClean="0"/>
              <a:t>…</a:t>
            </a:r>
            <a:endParaRPr lang="fr-FR" dirty="0"/>
          </a:p>
        </p:txBody>
      </p:sp>
      <p:pic>
        <p:nvPicPr>
          <p:cNvPr id="3" name="Image 2" descr="395770_204141259681238_120912324670799_392213_183611982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1779" y="2554922"/>
            <a:ext cx="3917235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5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Contrôles Qualité externes</a:t>
            </a:r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88900" y="1600200"/>
            <a:ext cx="8890000" cy="5031255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spcBef>
                <a:spcPct val="35000"/>
              </a:spcBef>
              <a:buFont typeface="Arial"/>
              <a:buChar char="•"/>
            </a:pPr>
            <a:r>
              <a:rPr lang="fr-FR" sz="3600" b="1" dirty="0" smtClean="0">
                <a:solidFill>
                  <a:srgbClr val="000000"/>
                </a:solidFill>
                <a:ea typeface="ＭＳ Ｐゴシック" charset="0"/>
              </a:rPr>
              <a:t>Certification HAS</a:t>
            </a:r>
          </a:p>
          <a:p>
            <a:pPr marL="571500" indent="-571500">
              <a:spcBef>
                <a:spcPct val="35000"/>
              </a:spcBef>
              <a:buFont typeface="Arial"/>
              <a:buChar char="•"/>
            </a:pPr>
            <a:r>
              <a:rPr lang="fr-FR" sz="3600" b="1" dirty="0" err="1" smtClean="0">
                <a:solidFill>
                  <a:srgbClr val="000000"/>
                </a:solidFill>
                <a:ea typeface="ＭＳ Ｐゴシック" charset="0"/>
              </a:rPr>
              <a:t>Cofrac</a:t>
            </a:r>
            <a:r>
              <a:rPr lang="fr-FR" sz="3600" b="1" dirty="0" smtClean="0">
                <a:solidFill>
                  <a:srgbClr val="000000"/>
                </a:solidFill>
                <a:ea typeface="ＭＳ Ｐゴシック" charset="0"/>
              </a:rPr>
              <a:t> (laboratoires)</a:t>
            </a:r>
          </a:p>
          <a:p>
            <a:pPr marL="571500" indent="-571500">
              <a:spcBef>
                <a:spcPct val="35000"/>
              </a:spcBef>
              <a:buFont typeface="Arial"/>
              <a:buChar char="•"/>
            </a:pPr>
            <a:r>
              <a:rPr lang="fr-FR" sz="3600" b="1" dirty="0" smtClean="0">
                <a:solidFill>
                  <a:srgbClr val="000000"/>
                </a:solidFill>
                <a:ea typeface="ＭＳ Ｐゴシック" charset="0"/>
              </a:rPr>
              <a:t>ASN (Imagerie </a:t>
            </a:r>
            <a:r>
              <a:rPr lang="mr-IN" sz="3600" b="1" dirty="0" smtClean="0">
                <a:solidFill>
                  <a:srgbClr val="000000"/>
                </a:solidFill>
                <a:ea typeface="ＭＳ Ｐゴシック" charset="0"/>
              </a:rPr>
              <a:t>–</a:t>
            </a:r>
            <a:r>
              <a:rPr lang="fr-FR" sz="3600" b="1" dirty="0" smtClean="0">
                <a:solidFill>
                  <a:srgbClr val="000000"/>
                </a:solidFill>
                <a:ea typeface="ＭＳ Ｐゴシック" charset="0"/>
              </a:rPr>
              <a:t> radiothérapie</a:t>
            </a:r>
            <a:r>
              <a:rPr lang="mr-IN" sz="3600" b="1" dirty="0" smtClean="0">
                <a:solidFill>
                  <a:srgbClr val="000000"/>
                </a:solidFill>
                <a:ea typeface="ＭＳ Ｐゴシック" charset="0"/>
              </a:rPr>
              <a:t>…</a:t>
            </a:r>
            <a:r>
              <a:rPr lang="fr-FR" sz="3600" b="1" dirty="0">
                <a:solidFill>
                  <a:srgbClr val="000000"/>
                </a:solidFill>
                <a:ea typeface="ＭＳ Ｐゴシック" charset="0"/>
              </a:rPr>
              <a:t>)</a:t>
            </a:r>
            <a:endParaRPr lang="fr-FR" sz="3600" b="1" dirty="0" smtClean="0">
              <a:solidFill>
                <a:srgbClr val="000000"/>
              </a:solidFill>
              <a:ea typeface="ＭＳ Ｐゴシック" charset="0"/>
            </a:endParaRPr>
          </a:p>
          <a:p>
            <a:pPr marL="571500" indent="-571500">
              <a:spcBef>
                <a:spcPct val="35000"/>
              </a:spcBef>
              <a:buFont typeface="Arial"/>
              <a:buChar char="•"/>
            </a:pPr>
            <a:r>
              <a:rPr lang="fr-FR" sz="3600" b="1" dirty="0" smtClean="0">
                <a:solidFill>
                  <a:srgbClr val="000000"/>
                </a:solidFill>
                <a:ea typeface="ＭＳ Ｐゴシック" charset="0"/>
              </a:rPr>
              <a:t>ARS</a:t>
            </a:r>
            <a:r>
              <a:rPr lang="mr-IN" sz="3600" b="1" dirty="0" smtClean="0">
                <a:solidFill>
                  <a:srgbClr val="000000"/>
                </a:solidFill>
                <a:ea typeface="ＭＳ Ｐゴシック" charset="0"/>
              </a:rPr>
              <a:t>…</a:t>
            </a:r>
            <a:endParaRPr lang="fr-FR" sz="3600" b="1" dirty="0" smtClean="0">
              <a:solidFill>
                <a:srgbClr val="000000"/>
              </a:solidFill>
              <a:ea typeface="ＭＳ Ｐゴシック" charset="0"/>
            </a:endParaRPr>
          </a:p>
          <a:p>
            <a:pPr marL="571500" indent="-571500">
              <a:spcBef>
                <a:spcPct val="35000"/>
              </a:spcBef>
              <a:buFont typeface="Arial"/>
              <a:buChar char="•"/>
            </a:pPr>
            <a:r>
              <a:rPr lang="fr-FR" sz="3600" b="1" dirty="0" smtClean="0">
                <a:solidFill>
                  <a:srgbClr val="000000"/>
                </a:solidFill>
                <a:ea typeface="ＭＳ Ｐゴシック" charset="0"/>
              </a:rPr>
              <a:t>SHAM (visite de risque)</a:t>
            </a:r>
          </a:p>
          <a:p>
            <a:pPr marL="571500" indent="-571500">
              <a:spcBef>
                <a:spcPct val="35000"/>
              </a:spcBef>
              <a:buFont typeface="Arial"/>
              <a:buChar char="•"/>
            </a:pPr>
            <a:r>
              <a:rPr lang="fr-FR" sz="3600" b="1" dirty="0" smtClean="0">
                <a:solidFill>
                  <a:srgbClr val="000000"/>
                </a:solidFill>
                <a:ea typeface="ＭＳ Ｐゴシック" charset="0"/>
              </a:rPr>
              <a:t>Les usagers</a:t>
            </a:r>
          </a:p>
          <a:p>
            <a:pPr marL="571500" indent="-571500">
              <a:spcBef>
                <a:spcPct val="35000"/>
              </a:spcBef>
              <a:buFont typeface="Arial"/>
              <a:buChar char="•"/>
            </a:pPr>
            <a:r>
              <a:rPr lang="mr-IN" sz="3600" b="1" dirty="0" smtClean="0">
                <a:solidFill>
                  <a:srgbClr val="000000"/>
                </a:solidFill>
                <a:ea typeface="ＭＳ Ｐゴシック" charset="0"/>
              </a:rPr>
              <a:t>…</a:t>
            </a:r>
            <a:endParaRPr lang="fr-FR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2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Pour presque terminer</a:t>
            </a:r>
            <a:r>
              <a:rPr lang="mr-IN" dirty="0" smtClean="0"/>
              <a:t>…</a:t>
            </a:r>
            <a:r>
              <a:rPr lang="fr-FR" dirty="0" smtClean="0"/>
              <a:t>La qualité c’est</a:t>
            </a:r>
            <a:r>
              <a:rPr lang="mr-IN" dirty="0" smtClean="0"/>
              <a:t>…</a:t>
            </a:r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88900" y="1930400"/>
            <a:ext cx="8953500" cy="4701055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35000"/>
              </a:spcBef>
            </a:pPr>
            <a:r>
              <a:rPr lang="fr-FR" sz="3600" b="1" dirty="0">
                <a:solidFill>
                  <a:srgbClr val="000000"/>
                </a:solidFill>
                <a:ea typeface="ＭＳ Ｐゴシック" charset="0"/>
              </a:rPr>
              <a:t>S</a:t>
            </a:r>
            <a:r>
              <a:rPr lang="fr-FR" sz="3600" b="1" dirty="0" smtClean="0">
                <a:solidFill>
                  <a:srgbClr val="000000"/>
                </a:solidFill>
                <a:ea typeface="ＭＳ Ｐゴシック" charset="0"/>
              </a:rPr>
              <a:t>avoir être et savoir faire </a:t>
            </a:r>
            <a:r>
              <a:rPr lang="mr-IN" sz="3600" b="1" dirty="0" smtClean="0">
                <a:solidFill>
                  <a:srgbClr val="000000"/>
                </a:solidFill>
                <a:ea typeface="ＭＳ Ｐゴシック" charset="0"/>
              </a:rPr>
              <a:t>…</a:t>
            </a:r>
            <a:endParaRPr lang="fr-FR" sz="3600" b="1" dirty="0" smtClean="0">
              <a:solidFill>
                <a:srgbClr val="000000"/>
              </a:solidFill>
              <a:ea typeface="ＭＳ Ｐゴシック" charset="0"/>
            </a:endParaRPr>
          </a:p>
          <a:p>
            <a:pPr>
              <a:spcBef>
                <a:spcPct val="35000"/>
              </a:spcBef>
            </a:pPr>
            <a:r>
              <a:rPr lang="fr-FR" sz="3600" b="1" dirty="0" smtClean="0">
                <a:solidFill>
                  <a:srgbClr val="000000"/>
                </a:solidFill>
                <a:ea typeface="ＭＳ Ｐゴシック" charset="0"/>
              </a:rPr>
              <a:t>Je me présente et je dis bonjour !</a:t>
            </a:r>
          </a:p>
          <a:p>
            <a:pPr>
              <a:spcBef>
                <a:spcPct val="35000"/>
              </a:spcBef>
            </a:pPr>
            <a:r>
              <a:rPr lang="fr-FR" sz="3600" b="1" dirty="0" smtClean="0">
                <a:solidFill>
                  <a:srgbClr val="000000"/>
                </a:solidFill>
                <a:ea typeface="ＭＳ Ｐゴシック" charset="0"/>
              </a:rPr>
              <a:t>Je m’interroge sur mes pratiques</a:t>
            </a:r>
            <a:r>
              <a:rPr lang="mr-IN" sz="3600" b="1" dirty="0" smtClean="0">
                <a:solidFill>
                  <a:srgbClr val="000000"/>
                </a:solidFill>
                <a:ea typeface="ＭＳ Ｐゴシック" charset="0"/>
              </a:rPr>
              <a:t>…</a:t>
            </a:r>
            <a:r>
              <a:rPr lang="fr-FR" sz="3600" b="1" dirty="0" smtClean="0">
                <a:solidFill>
                  <a:srgbClr val="000000"/>
                </a:solidFill>
                <a:ea typeface="ＭＳ Ｐゴシック" charset="0"/>
              </a:rPr>
              <a:t>EPP</a:t>
            </a:r>
          </a:p>
          <a:p>
            <a:pPr>
              <a:spcBef>
                <a:spcPct val="35000"/>
              </a:spcBef>
            </a:pPr>
            <a:r>
              <a:rPr lang="fr-FR" sz="3600" b="1" dirty="0" smtClean="0">
                <a:solidFill>
                  <a:srgbClr val="000000"/>
                </a:solidFill>
                <a:ea typeface="ＭＳ Ｐゴシック" charset="0"/>
              </a:rPr>
              <a:t>Je réfère au sénior</a:t>
            </a:r>
          </a:p>
          <a:p>
            <a:pPr>
              <a:spcBef>
                <a:spcPct val="35000"/>
              </a:spcBef>
            </a:pPr>
            <a:r>
              <a:rPr lang="fr-FR" sz="3600" b="1" dirty="0" smtClean="0">
                <a:solidFill>
                  <a:srgbClr val="000000"/>
                </a:solidFill>
                <a:ea typeface="ＭＳ Ｐゴシック" charset="0"/>
              </a:rPr>
              <a:t>J’analyse les dysfonctionnements individuellement et en équipe</a:t>
            </a:r>
            <a:r>
              <a:rPr lang="mr-IN" sz="3600" b="1" dirty="0" smtClean="0">
                <a:solidFill>
                  <a:srgbClr val="000000"/>
                </a:solidFill>
                <a:ea typeface="ＭＳ Ｐゴシック" charset="0"/>
              </a:rPr>
              <a:t>…</a:t>
            </a:r>
            <a:r>
              <a:rPr lang="fr-FR" sz="3600" b="1" dirty="0" smtClean="0">
                <a:solidFill>
                  <a:srgbClr val="000000"/>
                </a:solidFill>
                <a:ea typeface="ＭＳ Ｐゴシック" charset="0"/>
              </a:rPr>
              <a:t>RMM</a:t>
            </a:r>
          </a:p>
        </p:txBody>
      </p:sp>
    </p:spTree>
    <p:extLst>
      <p:ext uri="{BB962C8B-B14F-4D97-AF65-F5344CB8AC3E}">
        <p14:creationId xmlns:p14="http://schemas.microsoft.com/office/powerpoint/2010/main" val="388925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424" y="3695701"/>
            <a:ext cx="4164423" cy="27762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3200" y="2451100"/>
            <a:ext cx="76064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 smtClean="0">
                <a:latin typeface="Arial"/>
                <a:cs typeface="Arial"/>
              </a:rPr>
              <a:t>Un mot concernant le </a:t>
            </a:r>
            <a:r>
              <a:rPr lang="mr-IN" sz="4800" b="1" dirty="0" smtClean="0">
                <a:latin typeface="Arial"/>
                <a:cs typeface="Arial"/>
              </a:rPr>
              <a:t>…</a:t>
            </a:r>
            <a:r>
              <a:rPr lang="fr-FR" sz="4800" b="1" dirty="0" smtClean="0">
                <a:latin typeface="Arial"/>
                <a:cs typeface="Arial"/>
              </a:rPr>
              <a:t>..</a:t>
            </a:r>
            <a:endParaRPr lang="fr-FR" sz="4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209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 vers la droite 5"/>
          <p:cNvSpPr/>
          <p:nvPr/>
        </p:nvSpPr>
        <p:spPr>
          <a:xfrm>
            <a:off x="356086" y="5534502"/>
            <a:ext cx="1614258" cy="569769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Capture d’écran 2019-09-19 à 10.38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1"/>
            <a:ext cx="9144000" cy="5179671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 bwMode="auto">
          <a:xfrm>
            <a:off x="453555" y="3035300"/>
            <a:ext cx="3033577" cy="1058986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800" b="1" i="0" u="none" strike="noStrike" cap="none" normalizeH="0" baseline="30000" dirty="0" smtClean="0">
              <a:ln>
                <a:noFill/>
              </a:ln>
              <a:solidFill>
                <a:schemeClr val="bg1"/>
              </a:solidFill>
              <a:effectLst/>
              <a:latin typeface="Arial"/>
              <a:ea typeface="ヒラギノ角ゴ Pro W3" pitchFamily="1" charset="-128"/>
              <a:cs typeface="Arial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4800" b="1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/>
                <a:ea typeface="ヒラギノ角ゴ Pro W3" pitchFamily="1" charset="-128"/>
                <a:cs typeface="Arial"/>
              </a:rPr>
              <a:t>25 mai 2018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08200" y="5029106"/>
            <a:ext cx="7035800" cy="16312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Règlement européen n°2016/679 du Parlement européen et du Conseil du 27 avril 2016 relatif à la protection des personnes physiques à l'égard du traitement des données à caractère personnel  et à la libre circulation de ces données</a:t>
            </a:r>
          </a:p>
        </p:txBody>
      </p:sp>
    </p:spTree>
    <p:extLst>
      <p:ext uri="{BB962C8B-B14F-4D97-AF65-F5344CB8AC3E}">
        <p14:creationId xmlns:p14="http://schemas.microsoft.com/office/powerpoint/2010/main" val="3749203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73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l"/>
            <a:r>
              <a:rPr lang="fr-FR" sz="2400" b="1" dirty="0">
                <a:solidFill>
                  <a:schemeClr val="tx1"/>
                </a:solidFill>
              </a:rPr>
              <a:t>Nouveaux droits des </a:t>
            </a:r>
            <a:r>
              <a:rPr lang="fr-FR" sz="2400" b="1" dirty="0" smtClean="0">
                <a:solidFill>
                  <a:schemeClr val="tx1"/>
                </a:solidFill>
              </a:rPr>
              <a:t>citoyens: </a:t>
            </a:r>
            <a:r>
              <a:rPr lang="fr-FR" sz="1600" b="1" dirty="0" smtClean="0">
                <a:solidFill>
                  <a:schemeClr val="tx1"/>
                </a:solidFill>
              </a:rPr>
              <a:t>(</a:t>
            </a:r>
            <a:r>
              <a:rPr lang="fr-FR" sz="1600" b="1" dirty="0">
                <a:solidFill>
                  <a:schemeClr val="tx1"/>
                </a:solidFill>
              </a:rPr>
              <a:t>patients, </a:t>
            </a:r>
            <a:r>
              <a:rPr lang="fr-FR" sz="1600" b="1" dirty="0" smtClean="0">
                <a:solidFill>
                  <a:schemeClr val="tx1"/>
                </a:solidFill>
              </a:rPr>
              <a:t>agents, citoyens européens)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 bwMode="auto">
          <a:xfrm>
            <a:off x="12700" y="603566"/>
            <a:ext cx="9144000" cy="622823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 lIns="72000" tIns="36000" rIns="252000" bIns="36000" rtlCol="0" anchor="ctr" anchorCtr="0">
            <a:spAutoFit/>
          </a:bodyPr>
          <a:lstStyle/>
          <a:p>
            <a:pPr marL="285750" indent="-285750">
              <a:buFont typeface="+mj-lt"/>
              <a:buAutoNum type="arabicPeriod"/>
            </a:pPr>
            <a:r>
              <a:rPr lang="fr-FR" sz="2000" b="1" baseline="0" dirty="0" smtClean="0">
                <a:solidFill>
                  <a:schemeClr val="bg1"/>
                </a:solidFill>
                <a:latin typeface="Arial" charset="0"/>
              </a:rPr>
              <a:t>Renforcement des droits des personnes concernées </a:t>
            </a:r>
            <a:r>
              <a:rPr lang="fr-FR" sz="2000" b="1" dirty="0" smtClean="0">
                <a:solidFill>
                  <a:schemeClr val="bg1"/>
                </a:solidFill>
                <a:latin typeface="Arial" charset="0"/>
              </a:rPr>
              <a:t>et</a:t>
            </a:r>
            <a:r>
              <a:rPr lang="fr-FR" sz="2000" b="1" baseline="0" dirty="0" smtClean="0">
                <a:solidFill>
                  <a:schemeClr val="bg1"/>
                </a:solidFill>
                <a:latin typeface="Arial" charset="0"/>
              </a:rPr>
              <a:t> apparition de nouveaux droits</a:t>
            </a:r>
            <a:r>
              <a:rPr lang="fr-FR" sz="2000" b="1" dirty="0" smtClean="0">
                <a:solidFill>
                  <a:schemeClr val="bg1"/>
                </a:solidFill>
                <a:latin typeface="Arial" charset="0"/>
              </a:rPr>
              <a:t>: </a:t>
            </a:r>
          </a:p>
          <a:p>
            <a:pPr marL="628650" lvl="1" indent="-171450">
              <a:buFontTx/>
              <a:buChar char="-"/>
            </a:pPr>
            <a:r>
              <a:rPr lang="fr-FR" sz="2000" i="1" baseline="0" dirty="0" smtClean="0">
                <a:solidFill>
                  <a:schemeClr val="bg1"/>
                </a:solidFill>
                <a:latin typeface="Arial" charset="0"/>
              </a:rPr>
              <a:t>droits d’accès facilités, </a:t>
            </a:r>
          </a:p>
          <a:p>
            <a:pPr marL="628650" lvl="1" indent="-171450">
              <a:buFontTx/>
              <a:buChar char="-"/>
            </a:pPr>
            <a:r>
              <a:rPr lang="fr-FR" sz="2000" i="1" baseline="0" dirty="0" smtClean="0">
                <a:solidFill>
                  <a:schemeClr val="bg1"/>
                </a:solidFill>
                <a:latin typeface="Arial" charset="0"/>
              </a:rPr>
              <a:t>droit à l’oubli, </a:t>
            </a:r>
          </a:p>
          <a:p>
            <a:pPr marL="628650" lvl="1" indent="-171450">
              <a:buFontTx/>
              <a:buChar char="-"/>
            </a:pPr>
            <a:r>
              <a:rPr lang="fr-FR" sz="2000" i="1" baseline="0" dirty="0" smtClean="0">
                <a:solidFill>
                  <a:schemeClr val="bg1"/>
                </a:solidFill>
                <a:latin typeface="Arial" charset="0"/>
              </a:rPr>
              <a:t>limitation du traitement, </a:t>
            </a:r>
          </a:p>
          <a:p>
            <a:pPr marL="628650" lvl="1" indent="-171450">
              <a:buFontTx/>
              <a:buChar char="-"/>
            </a:pPr>
            <a:r>
              <a:rPr lang="fr-FR" sz="2000" i="1" baseline="0" dirty="0" smtClean="0">
                <a:solidFill>
                  <a:schemeClr val="bg1"/>
                </a:solidFill>
                <a:latin typeface="Arial" charset="0"/>
              </a:rPr>
              <a:t>portabilité </a:t>
            </a:r>
          </a:p>
          <a:p>
            <a:pPr marL="628650" lvl="1" indent="-171450">
              <a:buFontTx/>
              <a:buChar char="-"/>
            </a:pPr>
            <a:r>
              <a:rPr lang="fr-FR" sz="2000" i="1" baseline="0" dirty="0" smtClean="0">
                <a:solidFill>
                  <a:schemeClr val="bg1"/>
                </a:solidFill>
                <a:latin typeface="Arial" charset="0"/>
              </a:rPr>
              <a:t>réduction des délais d’accès</a:t>
            </a:r>
            <a:endParaRPr lang="fr-FR" sz="2000" b="1" baseline="0" dirty="0" smtClean="0">
              <a:solidFill>
                <a:schemeClr val="bg1"/>
              </a:solidFill>
              <a:latin typeface="Arial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FR" sz="2000" b="1" baseline="0" dirty="0" smtClean="0">
                <a:solidFill>
                  <a:schemeClr val="bg1"/>
                </a:solidFill>
                <a:latin typeface="Arial" charset="0"/>
              </a:rPr>
              <a:t>Nouveaux recours en cas de conflits:</a:t>
            </a:r>
            <a:r>
              <a:rPr lang="fr-FR" sz="2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sz="2000" b="1" baseline="0" dirty="0" smtClean="0">
                <a:solidFill>
                  <a:schemeClr val="bg1"/>
                </a:solidFill>
                <a:latin typeface="Arial" charset="0"/>
              </a:rPr>
              <a:t>actions collectives, recours juridictionnels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Désigner un Délégué à la Protection des Données (DPD / DPO</a:t>
            </a:r>
            <a:r>
              <a:rPr lang="fr-FR" sz="2000" b="1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Dresser la cartographie de tous les traitements</a:t>
            </a:r>
            <a:endParaRPr lang="fr-FR" sz="20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Conserver les preuves d’application du </a:t>
            </a:r>
            <a:r>
              <a:rPr lang="fr-FR" sz="2000" b="1" dirty="0" smtClean="0">
                <a:solidFill>
                  <a:srgbClr val="000000"/>
                </a:solidFill>
                <a:latin typeface="Arial" charset="0"/>
              </a:rPr>
              <a:t>RGPD: le registre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Informer la CNIL et les patients en cas d’incidents de sécurité sur les données </a:t>
            </a:r>
            <a:endParaRPr lang="fr-FR" sz="2000" b="1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Sécuriser les traitements dès leur conception (</a:t>
            </a:r>
            <a:r>
              <a:rPr lang="fr-FR" sz="2000" b="1" dirty="0" err="1">
                <a:solidFill>
                  <a:srgbClr val="000000"/>
                </a:solidFill>
                <a:latin typeface="Arial" charset="0"/>
              </a:rPr>
              <a:t>Privacy</a:t>
            </a:r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 by défaut &amp; by design</a:t>
            </a:r>
            <a:r>
              <a:rPr lang="fr-FR" sz="2000" b="1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Responsabilité juridique du sous-traitant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Contrôle des lieux de stockage, des transferts et des modalités d’accès</a:t>
            </a:r>
          </a:p>
          <a:p>
            <a:pPr marL="342900" indent="-342900">
              <a:buFont typeface="+mj-lt"/>
              <a:buAutoNum type="arabicPeriod" startAt="2"/>
            </a:pPr>
            <a:endParaRPr lang="fr-FR" sz="2000" b="1" baseline="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43320" y="1067379"/>
            <a:ext cx="2082879" cy="1625021"/>
          </a:xfrm>
          <a:prstGeom prst="rect">
            <a:avLst/>
          </a:prstGeom>
          <a:solidFill>
            <a:srgbClr val="FF00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Accord des patients</a:t>
            </a:r>
            <a:endParaRPr lang="fr-FR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6858692" y="1049559"/>
            <a:ext cx="2031308" cy="1642841"/>
          </a:xfrm>
          <a:prstGeom prst="rect">
            <a:avLst/>
          </a:prstGeom>
          <a:solidFill>
            <a:srgbClr val="FF00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Attention aux Labos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89269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8043" y="201794"/>
            <a:ext cx="3275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"/>
                <a:cs typeface="Arial"/>
              </a:rPr>
              <a:t>DONNEES PERSONNELLES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063811"/>
            <a:ext cx="8568952" cy="44012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2800" b="1" baseline="0" dirty="0" smtClean="0">
                <a:solidFill>
                  <a:schemeClr val="bg1"/>
                </a:solidFill>
                <a:latin typeface="Arial"/>
                <a:cs typeface="Arial"/>
              </a:rPr>
              <a:t>Toute </a:t>
            </a:r>
            <a:r>
              <a:rPr lang="fr-FR" sz="2800" b="1" baseline="0" dirty="0">
                <a:solidFill>
                  <a:schemeClr val="bg1"/>
                </a:solidFill>
                <a:latin typeface="Arial"/>
                <a:cs typeface="Arial"/>
              </a:rPr>
              <a:t>information se rapportant à une personne physique identifiée ou </a:t>
            </a:r>
            <a:r>
              <a:rPr lang="fr-FR" sz="2800" b="1" baseline="0" dirty="0" smtClean="0">
                <a:solidFill>
                  <a:schemeClr val="bg1"/>
                </a:solidFill>
                <a:latin typeface="Arial"/>
                <a:cs typeface="Arial"/>
              </a:rPr>
              <a:t>identifiable: </a:t>
            </a:r>
          </a:p>
          <a:p>
            <a:pPr marL="0" indent="0">
              <a:buNone/>
            </a:pPr>
            <a:endParaRPr lang="fr-FR" sz="2800" b="0" baseline="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fr-FR" sz="2400" b="0" i="1" baseline="0" dirty="0" smtClean="0">
                <a:solidFill>
                  <a:schemeClr val="bg1"/>
                </a:solidFill>
                <a:latin typeface="Arial"/>
                <a:cs typeface="Arial"/>
              </a:rPr>
              <a:t>Est </a:t>
            </a:r>
            <a:r>
              <a:rPr lang="fr-FR" sz="2400" b="0" i="1" baseline="0" dirty="0">
                <a:solidFill>
                  <a:schemeClr val="bg1"/>
                </a:solidFill>
                <a:latin typeface="Arial"/>
                <a:cs typeface="Arial"/>
              </a:rPr>
              <a:t>réputée être une «</a:t>
            </a:r>
            <a:r>
              <a:rPr lang="fr-FR" sz="2400" b="1" i="1" baseline="0" dirty="0">
                <a:solidFill>
                  <a:schemeClr val="bg1"/>
                </a:solidFill>
                <a:latin typeface="Arial"/>
                <a:cs typeface="Arial"/>
              </a:rPr>
              <a:t>personne physique identifiable</a:t>
            </a:r>
            <a:r>
              <a:rPr lang="fr-FR" sz="2400" b="0" i="1" baseline="0" dirty="0">
                <a:solidFill>
                  <a:schemeClr val="bg1"/>
                </a:solidFill>
                <a:latin typeface="Arial"/>
                <a:cs typeface="Arial"/>
              </a:rPr>
              <a:t>» une personne physique qui peut être identifiée, directement ou indirectement, notamment par référence à un </a:t>
            </a:r>
            <a:r>
              <a:rPr lang="fr-FR" sz="2400" i="1" baseline="0" dirty="0">
                <a:solidFill>
                  <a:schemeClr val="bg1"/>
                </a:solidFill>
                <a:latin typeface="Arial"/>
                <a:cs typeface="Arial"/>
              </a:rPr>
              <a:t>identifiant</a:t>
            </a:r>
            <a:r>
              <a:rPr lang="fr-FR" sz="2400" b="0" i="1" baseline="0" dirty="0">
                <a:solidFill>
                  <a:schemeClr val="bg1"/>
                </a:solidFill>
                <a:latin typeface="Arial"/>
                <a:cs typeface="Arial"/>
              </a:rPr>
              <a:t>, tel </a:t>
            </a:r>
            <a:r>
              <a:rPr lang="fr-FR" sz="2400" i="1" baseline="0" dirty="0">
                <a:solidFill>
                  <a:schemeClr val="bg1"/>
                </a:solidFill>
                <a:latin typeface="Arial"/>
                <a:cs typeface="Arial"/>
              </a:rPr>
              <a:t>qu'un </a:t>
            </a:r>
            <a:r>
              <a:rPr lang="fr-FR" sz="2400" b="1" i="1" baseline="0" dirty="0">
                <a:solidFill>
                  <a:schemeClr val="bg1"/>
                </a:solidFill>
                <a:latin typeface="Arial"/>
                <a:cs typeface="Arial"/>
              </a:rPr>
              <a:t>nom</a:t>
            </a:r>
            <a:r>
              <a:rPr lang="fr-FR" sz="2400" i="1" baseline="0" dirty="0">
                <a:solidFill>
                  <a:schemeClr val="bg1"/>
                </a:solidFill>
                <a:latin typeface="Arial"/>
                <a:cs typeface="Arial"/>
              </a:rPr>
              <a:t>, un </a:t>
            </a:r>
            <a:r>
              <a:rPr lang="fr-FR" sz="2400" b="1" i="1" baseline="0" dirty="0">
                <a:solidFill>
                  <a:schemeClr val="bg1"/>
                </a:solidFill>
                <a:latin typeface="Arial"/>
                <a:cs typeface="Arial"/>
              </a:rPr>
              <a:t>numéro</a:t>
            </a:r>
            <a:r>
              <a:rPr lang="fr-FR" sz="2400" i="1" baseline="0" dirty="0">
                <a:solidFill>
                  <a:schemeClr val="bg1"/>
                </a:solidFill>
                <a:latin typeface="Arial"/>
                <a:cs typeface="Arial"/>
              </a:rPr>
              <a:t> d'identification, des données de </a:t>
            </a:r>
            <a:r>
              <a:rPr lang="fr-FR" sz="2400" b="1" i="1" baseline="0" dirty="0">
                <a:solidFill>
                  <a:schemeClr val="bg1"/>
                </a:solidFill>
                <a:latin typeface="Arial"/>
                <a:cs typeface="Arial"/>
              </a:rPr>
              <a:t>localisation</a:t>
            </a:r>
            <a:r>
              <a:rPr lang="fr-FR" sz="2400" i="1" baseline="0" dirty="0">
                <a:solidFill>
                  <a:schemeClr val="bg1"/>
                </a:solidFill>
                <a:latin typeface="Arial"/>
                <a:cs typeface="Arial"/>
              </a:rPr>
              <a:t>, un </a:t>
            </a:r>
            <a:r>
              <a:rPr lang="fr-FR" sz="2400" b="1" i="1" baseline="0" dirty="0">
                <a:solidFill>
                  <a:schemeClr val="bg1"/>
                </a:solidFill>
                <a:latin typeface="Arial"/>
                <a:cs typeface="Arial"/>
              </a:rPr>
              <a:t>identifian</a:t>
            </a:r>
            <a:r>
              <a:rPr lang="fr-FR" sz="2400" i="1" baseline="0" dirty="0">
                <a:solidFill>
                  <a:schemeClr val="bg1"/>
                </a:solidFill>
                <a:latin typeface="Arial"/>
                <a:cs typeface="Arial"/>
              </a:rPr>
              <a:t>t en ligne, ou à un ou plusieurs éléments spécifiques propres à son identité </a:t>
            </a:r>
            <a:r>
              <a:rPr lang="fr-FR" sz="2400" b="1" i="1" baseline="0" dirty="0">
                <a:solidFill>
                  <a:schemeClr val="bg1"/>
                </a:solidFill>
                <a:latin typeface="Arial"/>
                <a:cs typeface="Arial"/>
              </a:rPr>
              <a:t>physique</a:t>
            </a:r>
            <a:r>
              <a:rPr lang="fr-FR" sz="2400" i="1" baseline="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fr-FR" sz="2400" b="1" i="1" baseline="0" dirty="0">
                <a:solidFill>
                  <a:schemeClr val="bg1"/>
                </a:solidFill>
                <a:latin typeface="Arial"/>
                <a:cs typeface="Arial"/>
              </a:rPr>
              <a:t>physiologique, génétique, psychique, économique, culturelle </a:t>
            </a:r>
            <a:r>
              <a:rPr lang="fr-FR" sz="2400" i="1" baseline="0" dirty="0">
                <a:solidFill>
                  <a:schemeClr val="bg1"/>
                </a:solidFill>
                <a:latin typeface="Arial"/>
                <a:cs typeface="Arial"/>
              </a:rPr>
              <a:t>ou </a:t>
            </a:r>
            <a:r>
              <a:rPr lang="fr-FR" sz="2400" b="1" i="1" baseline="0" dirty="0" smtClean="0">
                <a:solidFill>
                  <a:schemeClr val="bg1"/>
                </a:solidFill>
                <a:latin typeface="Arial"/>
                <a:cs typeface="Arial"/>
              </a:rPr>
              <a:t>sociale</a:t>
            </a:r>
            <a:r>
              <a:rPr lang="fr-FR" sz="2400" i="1" baseline="0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fr-FR" sz="2400" b="1" i="1" baseline="0" dirty="0" smtClean="0">
                <a:solidFill>
                  <a:schemeClr val="bg1"/>
                </a:solidFill>
                <a:latin typeface="Arial"/>
                <a:cs typeface="Arial"/>
              </a:rPr>
              <a:t>mai</a:t>
            </a:r>
            <a:r>
              <a:rPr lang="fr-FR" sz="2400" i="1" baseline="0" dirty="0" smtClean="0">
                <a:solidFill>
                  <a:schemeClr val="bg1"/>
                </a:solidFill>
                <a:latin typeface="Arial"/>
                <a:cs typeface="Arial"/>
              </a:rPr>
              <a:t>l, </a:t>
            </a:r>
            <a:r>
              <a:rPr lang="fr-FR" sz="2400" b="1" i="1" baseline="0" dirty="0" smtClean="0">
                <a:solidFill>
                  <a:schemeClr val="bg1"/>
                </a:solidFill>
                <a:latin typeface="Arial"/>
                <a:cs typeface="Arial"/>
              </a:rPr>
              <a:t>adresse IP</a:t>
            </a:r>
            <a:r>
              <a:rPr lang="fr-FR" sz="2400" i="1" baseline="0" dirty="0" smtClean="0">
                <a:solidFill>
                  <a:schemeClr val="bg1"/>
                </a:solidFill>
                <a:latin typeface="Arial"/>
                <a:cs typeface="Arial"/>
              </a:rPr>
              <a:t>..</a:t>
            </a:r>
            <a:r>
              <a:rPr lang="fr-FR" sz="2800" baseline="0" dirty="0" smtClean="0">
                <a:solidFill>
                  <a:schemeClr val="bg1"/>
                </a:solidFill>
                <a:latin typeface="Arial"/>
                <a:cs typeface="Arial"/>
              </a:rPr>
              <a:t>. </a:t>
            </a:r>
            <a:endParaRPr lang="fr-FR" sz="2800" kern="0" baseline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654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58" y="331816"/>
            <a:ext cx="1737647" cy="17376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487" y="778050"/>
            <a:ext cx="1434530" cy="143453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448" y="4169554"/>
            <a:ext cx="3032094" cy="20213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136" y="240279"/>
            <a:ext cx="3366434" cy="208675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358" y="2504256"/>
            <a:ext cx="2024282" cy="15022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2287" y="2755979"/>
            <a:ext cx="2347893" cy="165135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068" y="4589703"/>
            <a:ext cx="4589411" cy="204238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 rot="20435136">
            <a:off x="2232447" y="2550023"/>
            <a:ext cx="4187414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FF"/>
                </a:solidFill>
                <a:latin typeface="Arial"/>
                <a:cs typeface="Arial"/>
              </a:rPr>
              <a:t>Souriez, vous êtes tracés</a:t>
            </a:r>
            <a:r>
              <a:rPr lang="mr-IN" sz="2400" b="1" dirty="0" smtClean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endParaRPr lang="fr-FR" sz="2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137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8043" y="20179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"/>
                <a:cs typeface="Arial"/>
              </a:rPr>
              <a:t>TRAITEMENT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3" name="Espace réservé du texte 3"/>
          <p:cNvSpPr txBox="1">
            <a:spLocks/>
          </p:cNvSpPr>
          <p:nvPr/>
        </p:nvSpPr>
        <p:spPr>
          <a:xfrm>
            <a:off x="178043" y="1102573"/>
            <a:ext cx="8568952" cy="3379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>
            <a:lvl1pPr marL="177800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Pct val="85000"/>
              <a:buFont typeface="Wingdings" panose="05000000000000000000" pitchFamily="2" charset="2"/>
              <a:buChar char="è"/>
              <a:defRPr sz="4000" b="1">
                <a:solidFill>
                  <a:schemeClr val="bg1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5080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+mn-ea"/>
                <a:cs typeface="Arial" pitchFamily="34" charset="0"/>
              </a:defRPr>
            </a:lvl2pPr>
            <a:lvl3pPr marL="787400" indent="-889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+mn-ea"/>
                <a:cs typeface="Arial" pitchFamily="34" charset="0"/>
              </a:defRPr>
            </a:lvl3pPr>
            <a:lvl4pPr marL="11176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0" i="1">
                <a:solidFill>
                  <a:srgbClr val="72727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605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000" b="0" i="1">
                <a:solidFill>
                  <a:srgbClr val="72727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9177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5654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b="1">
                <a:solidFill>
                  <a:srgbClr val="C00000"/>
                </a:solidFill>
                <a:latin typeface="Arial Narrow" panose="020B0606020202030204" pitchFamily="34" charset="0"/>
                <a:ea typeface="+mn-ea"/>
              </a:defRPr>
            </a:lvl7pPr>
            <a:lvl8pPr marL="28321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289300" indent="-1524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fr-FR" sz="2800" b="0" baseline="0" dirty="0" smtClean="0">
                <a:solidFill>
                  <a:srgbClr val="000000"/>
                </a:solidFill>
              </a:rPr>
              <a:t>Toute </a:t>
            </a:r>
            <a:r>
              <a:rPr lang="fr-FR" sz="2800" b="0" baseline="0" dirty="0">
                <a:solidFill>
                  <a:srgbClr val="000000"/>
                </a:solidFill>
              </a:rPr>
              <a:t>opération ou tout ensemble d'opérations effectuées ou non à l'aide de procédés automatisés et appliquées à des données ou des ensembles de données à caractère </a:t>
            </a:r>
            <a:r>
              <a:rPr lang="fr-FR" sz="2800" b="0" baseline="0" dirty="0" smtClean="0">
                <a:solidFill>
                  <a:srgbClr val="000000"/>
                </a:solidFill>
              </a:rPr>
              <a:t>personnel:</a:t>
            </a:r>
          </a:p>
          <a:p>
            <a:pPr marL="0" indent="0">
              <a:buNone/>
            </a:pPr>
            <a:r>
              <a:rPr lang="fr-FR" sz="2400" b="0" i="1" baseline="0" dirty="0" smtClean="0">
                <a:solidFill>
                  <a:srgbClr val="000000"/>
                </a:solidFill>
              </a:rPr>
              <a:t>la </a:t>
            </a:r>
            <a:r>
              <a:rPr lang="fr-FR" sz="2400" b="0" i="1" baseline="0" dirty="0">
                <a:solidFill>
                  <a:srgbClr val="000000"/>
                </a:solidFill>
              </a:rPr>
              <a:t>collecte, l'enregistrement, l'organisation, la structuration, la conservation, l'adaptation ou la modification, l'extraction, la consultation, l'utilisation, la communication par transmission, la diffusion ou toute autre forme de mise à disposition, le rapprochement ou l'interconnexion, la limitation, l'effacement ou la </a:t>
            </a:r>
            <a:r>
              <a:rPr lang="fr-FR" sz="2400" b="0" i="1" baseline="0" dirty="0" smtClean="0">
                <a:solidFill>
                  <a:srgbClr val="000000"/>
                </a:solidFill>
              </a:rPr>
              <a:t>destruction</a:t>
            </a:r>
            <a:r>
              <a:rPr lang="fr-FR" sz="2800" b="0" i="1" baseline="0" dirty="0">
                <a:solidFill>
                  <a:srgbClr val="000000"/>
                </a:solidFill>
              </a:rPr>
              <a:t>.</a:t>
            </a:r>
            <a:endParaRPr lang="fr-FR" sz="2400" i="1" kern="0" baseline="0" dirty="0">
              <a:solidFill>
                <a:srgbClr val="000000"/>
              </a:solidFill>
            </a:endParaRPr>
          </a:p>
        </p:txBody>
      </p:sp>
      <p:sp>
        <p:nvSpPr>
          <p:cNvPr id="4" name="Flèche vers la droite 3"/>
          <p:cNvSpPr/>
          <p:nvPr/>
        </p:nvSpPr>
        <p:spPr>
          <a:xfrm>
            <a:off x="1712678" y="5503178"/>
            <a:ext cx="1614258" cy="569769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108422" y="5125961"/>
            <a:ext cx="3339693" cy="120032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Arial"/>
                <a:cs typeface="Arial"/>
              </a:rPr>
              <a:t>La majorité des travaux de recherche, thèses, mémoires</a:t>
            </a:r>
            <a:endParaRPr lang="fr-FR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92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8042" y="712213"/>
            <a:ext cx="8712245" cy="501675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Les traitements des données à caractère personnel 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qui révèlent </a:t>
            </a:r>
            <a:r>
              <a:rPr lang="mr-IN" sz="2400" dirty="0" smtClean="0">
                <a:solidFill>
                  <a:srgbClr val="000000"/>
                </a:solidFill>
                <a:latin typeface="Arial"/>
                <a:cs typeface="Arial"/>
              </a:rPr>
              <a:t>…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l'origine </a:t>
            </a:r>
            <a:r>
              <a:rPr lang="fr-FR" sz="2400" b="1" dirty="0">
                <a:solidFill>
                  <a:srgbClr val="000000"/>
                </a:solidFill>
                <a:latin typeface="Arial"/>
                <a:cs typeface="Arial"/>
              </a:rPr>
              <a:t>raciale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 ou </a:t>
            </a:r>
            <a:r>
              <a:rPr lang="fr-FR" sz="2400" b="1" dirty="0">
                <a:solidFill>
                  <a:srgbClr val="000000"/>
                </a:solidFill>
                <a:latin typeface="Arial"/>
                <a:cs typeface="Arial"/>
              </a:rPr>
              <a:t>ethnique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les 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opinions </a:t>
            </a:r>
            <a:r>
              <a:rPr lang="fr-FR" sz="2400" b="1" dirty="0">
                <a:solidFill>
                  <a:srgbClr val="000000"/>
                </a:solidFill>
                <a:latin typeface="Arial"/>
                <a:cs typeface="Arial"/>
              </a:rPr>
              <a:t>politiques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les 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convictions </a:t>
            </a:r>
            <a:r>
              <a:rPr lang="fr-FR" sz="2400" b="1" dirty="0">
                <a:solidFill>
                  <a:srgbClr val="000000"/>
                </a:solidFill>
                <a:latin typeface="Arial"/>
                <a:cs typeface="Arial"/>
              </a:rPr>
              <a:t>religieuses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 ou </a:t>
            </a:r>
            <a:r>
              <a:rPr lang="fr-FR" sz="2400" b="1" dirty="0">
                <a:solidFill>
                  <a:srgbClr val="000000"/>
                </a:solidFill>
                <a:latin typeface="Arial"/>
                <a:cs typeface="Arial"/>
              </a:rPr>
              <a:t>philosophiques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 ou l'appartenance </a:t>
            </a:r>
            <a:r>
              <a:rPr lang="fr-FR" sz="2400" b="1" dirty="0">
                <a:solidFill>
                  <a:srgbClr val="000000"/>
                </a:solidFill>
                <a:latin typeface="Arial"/>
                <a:cs typeface="Arial"/>
              </a:rPr>
              <a:t>syndicale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ainsi 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que le traitement des données </a:t>
            </a:r>
            <a:r>
              <a:rPr lang="fr-FR" sz="2400" b="1" dirty="0">
                <a:solidFill>
                  <a:srgbClr val="000000"/>
                </a:solidFill>
                <a:latin typeface="Arial"/>
                <a:cs typeface="Arial"/>
              </a:rPr>
              <a:t>génétiques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des 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données </a:t>
            </a:r>
            <a:r>
              <a:rPr lang="fr-FR" sz="2400" b="1" dirty="0">
                <a:solidFill>
                  <a:srgbClr val="000000"/>
                </a:solidFill>
                <a:latin typeface="Arial"/>
                <a:cs typeface="Arial"/>
              </a:rPr>
              <a:t>biométriques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 aux fins d'identifier une personne physique de manière unique, 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des 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données concernant la </a:t>
            </a:r>
            <a:r>
              <a:rPr lang="fr-FR" sz="2400" b="1" dirty="0">
                <a:solidFill>
                  <a:srgbClr val="000000"/>
                </a:solidFill>
                <a:latin typeface="Arial"/>
                <a:cs typeface="Arial"/>
              </a:rPr>
              <a:t>santé </a:t>
            </a:r>
            <a:endParaRPr lang="fr-FR" sz="24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ou 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des données concernant la </a:t>
            </a:r>
            <a:r>
              <a:rPr lang="fr-FR" sz="2400" b="1" dirty="0">
                <a:solidFill>
                  <a:srgbClr val="000000"/>
                </a:solidFill>
                <a:latin typeface="Arial"/>
                <a:cs typeface="Arial"/>
              </a:rPr>
              <a:t>vie sexuelle </a:t>
            </a:r>
            <a:endParaRPr lang="fr-FR" sz="24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ou 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l'orientation sexuelle d'une personne physique </a:t>
            </a:r>
            <a:endParaRPr lang="fr-FR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fr-FR" sz="3200" b="1" dirty="0" smtClean="0">
                <a:solidFill>
                  <a:srgbClr val="000000"/>
                </a:solidFill>
                <a:latin typeface="Arial"/>
                <a:cs typeface="Arial"/>
              </a:rPr>
              <a:t>			sont </a:t>
            </a:r>
            <a:r>
              <a:rPr lang="fr-FR" sz="3200" b="1" dirty="0">
                <a:solidFill>
                  <a:srgbClr val="000000"/>
                </a:solidFill>
                <a:latin typeface="Arial"/>
                <a:cs typeface="Arial"/>
              </a:rPr>
              <a:t>interdits</a:t>
            </a:r>
            <a:r>
              <a:rPr lang="fr-FR" sz="24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8043" y="201794"/>
            <a:ext cx="269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"/>
                <a:cs typeface="Arial"/>
              </a:rPr>
              <a:t>DONNEES SENSIBLES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4" name="Flèche vers la droite 3"/>
          <p:cNvSpPr/>
          <p:nvPr/>
        </p:nvSpPr>
        <p:spPr>
          <a:xfrm>
            <a:off x="1448084" y="6027511"/>
            <a:ext cx="1614258" cy="569769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477776" y="6150281"/>
            <a:ext cx="305316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  <a:latin typeface="Arial"/>
                <a:cs typeface="Arial"/>
              </a:rPr>
              <a:t>ACCORD EXPLICITE CNIL</a:t>
            </a:r>
            <a:endParaRPr lang="fr-FR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768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02505" y="2123658"/>
            <a:ext cx="2426795" cy="1234704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"/>
                <a:cs typeface="Arial"/>
              </a:rPr>
              <a:t>ACCES ILLEGITIMES AUX DONNEES</a:t>
            </a:r>
            <a:endParaRPr lang="fr-FR" sz="2000" b="1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9802" y="2123658"/>
            <a:ext cx="2426795" cy="1234704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"/>
                <a:cs typeface="Arial"/>
              </a:rPr>
              <a:t>MODIFICATIONS NON DESIREES DES DONNEES</a:t>
            </a:r>
            <a:endParaRPr lang="fr-FR" sz="2000" b="1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2123658"/>
            <a:ext cx="2426795" cy="1234704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"/>
                <a:cs typeface="Arial"/>
              </a:rPr>
              <a:t>DISPARITION DES DONNEES</a:t>
            </a:r>
            <a:endParaRPr lang="fr-FR" sz="2000" b="1" dirty="0">
              <a:latin typeface="Arial"/>
              <a:cs typeface="Arial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808454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latin typeface="Arial"/>
                <a:cs typeface="Arial"/>
              </a:rPr>
              <a:t>RISQUES</a:t>
            </a:r>
          </a:p>
          <a:p>
            <a:r>
              <a:rPr lang="fr-FR" sz="4400" b="1" dirty="0" smtClean="0">
                <a:latin typeface="Arial"/>
                <a:cs typeface="Arial"/>
              </a:rPr>
              <a:t>					IMPACTS</a:t>
            </a:r>
          </a:p>
          <a:p>
            <a:r>
              <a:rPr lang="fr-FR" sz="4400" b="1" dirty="0" smtClean="0">
                <a:latin typeface="Arial"/>
                <a:cs typeface="Arial"/>
              </a:rPr>
              <a:t>											MENACES</a:t>
            </a:r>
            <a:endParaRPr lang="fr-FR" sz="4400" b="1" dirty="0">
              <a:latin typeface="Arial"/>
              <a:cs typeface="Arial"/>
            </a:endParaRPr>
          </a:p>
        </p:txBody>
      </p:sp>
      <p:pic>
        <p:nvPicPr>
          <p:cNvPr id="6" name="Image 5" descr="Capture d’écran 2019-08-01 à 22.43.2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720911"/>
            <a:ext cx="7645400" cy="313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60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4-10-30 à 14.41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41"/>
            <a:ext cx="9144000" cy="640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37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94952" y="669687"/>
            <a:ext cx="8965957" cy="598201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 lIns="72000" tIns="36000" rIns="252000" bIns="36000" rtlCol="0" anchor="ctr" anchorCtr="0">
            <a:spAutoFit/>
          </a:bodyPr>
          <a:lstStyle/>
          <a:p>
            <a:r>
              <a:rPr lang="fr-FR" sz="2000" baseline="0" dirty="0" smtClean="0">
                <a:solidFill>
                  <a:srgbClr val="000000"/>
                </a:solidFill>
                <a:latin typeface="Arial" charset="0"/>
              </a:rPr>
              <a:t>1- </a:t>
            </a:r>
            <a:r>
              <a:rPr lang="fr-FR" sz="2000" b="1" baseline="0" dirty="0" smtClean="0">
                <a:solidFill>
                  <a:srgbClr val="000000"/>
                </a:solidFill>
                <a:latin typeface="Arial" charset="0"/>
              </a:rPr>
              <a:t>Finalité du traitement:</a:t>
            </a:r>
          </a:p>
          <a:p>
            <a:r>
              <a:rPr lang="fr-FR" b="0" i="1" baseline="0" dirty="0" smtClean="0">
                <a:solidFill>
                  <a:srgbClr val="000000"/>
                </a:solidFill>
                <a:latin typeface="Arial" charset="0"/>
              </a:rPr>
              <a:t>Les données doivent être collectées pour des finalités déterminées, explicites et légitimes et ne sont pas traitées ultérieurement de manière incompatible avec ces finalités.</a:t>
            </a:r>
          </a:p>
          <a:p>
            <a:r>
              <a:rPr lang="fr-FR" sz="2000" baseline="0" dirty="0" smtClean="0">
                <a:solidFill>
                  <a:srgbClr val="000000"/>
                </a:solidFill>
                <a:latin typeface="Arial" charset="0"/>
              </a:rPr>
              <a:t>2- </a:t>
            </a:r>
            <a:r>
              <a:rPr lang="fr-FR" sz="2000" b="1" baseline="0" dirty="0" smtClean="0">
                <a:solidFill>
                  <a:srgbClr val="000000"/>
                </a:solidFill>
                <a:latin typeface="Arial" charset="0"/>
              </a:rPr>
              <a:t>Pertinence des données:</a:t>
            </a:r>
          </a:p>
          <a:p>
            <a:pPr marL="342900" indent="-342900">
              <a:buFontTx/>
              <a:buChar char="-"/>
            </a:pPr>
            <a:r>
              <a:rPr lang="fr-FR" b="0" i="1" baseline="0" dirty="0">
                <a:solidFill>
                  <a:srgbClr val="000000"/>
                </a:solidFill>
                <a:latin typeface="Arial" charset="0"/>
              </a:rPr>
              <a:t>A</a:t>
            </a:r>
            <a:r>
              <a:rPr lang="fr-FR" b="0" i="1" baseline="0" dirty="0" smtClean="0">
                <a:solidFill>
                  <a:srgbClr val="000000"/>
                </a:solidFill>
                <a:latin typeface="Arial" charset="0"/>
              </a:rPr>
              <a:t>déquates, pertinentes et non excessives au regard des finalités pour lesquelles elles sont collectées et de leur </a:t>
            </a:r>
            <a:r>
              <a:rPr lang="fr-FR" b="0" i="1" baseline="0" dirty="0" err="1" smtClean="0">
                <a:solidFill>
                  <a:srgbClr val="000000"/>
                </a:solidFill>
                <a:latin typeface="Arial" charset="0"/>
              </a:rPr>
              <a:t>ttt</a:t>
            </a:r>
            <a:r>
              <a:rPr lang="fr-FR" b="0" i="1" baseline="0" dirty="0" smtClean="0">
                <a:solidFill>
                  <a:srgbClr val="000000"/>
                </a:solidFill>
                <a:latin typeface="Arial" charset="0"/>
              </a:rPr>
              <a:t> ultérieur</a:t>
            </a:r>
          </a:p>
          <a:p>
            <a:pPr marL="342900" indent="-342900">
              <a:buFontTx/>
              <a:buChar char="-"/>
            </a:pPr>
            <a:r>
              <a:rPr lang="fr-FR" b="0" i="1" baseline="0" dirty="0" smtClean="0">
                <a:solidFill>
                  <a:srgbClr val="000000"/>
                </a:solidFill>
                <a:latin typeface="Arial" charset="0"/>
              </a:rPr>
              <a:t>Exactes, complètes et mises à jour.</a:t>
            </a:r>
          </a:p>
          <a:p>
            <a:r>
              <a:rPr lang="fr-FR" sz="2000" baseline="0" dirty="0" smtClean="0">
                <a:solidFill>
                  <a:srgbClr val="000000"/>
                </a:solidFill>
                <a:latin typeface="Arial" charset="0"/>
              </a:rPr>
              <a:t>3- </a:t>
            </a:r>
            <a:r>
              <a:rPr lang="fr-FR" sz="2000" b="1" baseline="0" dirty="0" smtClean="0">
                <a:solidFill>
                  <a:srgbClr val="000000"/>
                </a:solidFill>
                <a:latin typeface="Arial" charset="0"/>
              </a:rPr>
              <a:t>Conservation limitée des données:</a:t>
            </a:r>
          </a:p>
          <a:p>
            <a:pPr marL="342900" indent="-342900">
              <a:buFontTx/>
              <a:buChar char="-"/>
            </a:pPr>
            <a:r>
              <a:rPr lang="fr-FR" b="0" i="1" baseline="0" dirty="0" smtClean="0">
                <a:solidFill>
                  <a:srgbClr val="000000"/>
                </a:solidFill>
                <a:latin typeface="Arial" charset="0"/>
              </a:rPr>
              <a:t>Conservation </a:t>
            </a:r>
            <a:r>
              <a:rPr lang="fr-FR" b="0" i="1" baseline="0" dirty="0" err="1" smtClean="0">
                <a:solidFill>
                  <a:srgbClr val="000000"/>
                </a:solidFill>
                <a:latin typeface="Arial" charset="0"/>
              </a:rPr>
              <a:t>pdt</a:t>
            </a:r>
            <a:r>
              <a:rPr lang="fr-FR" b="0" i="1" baseline="0" dirty="0" smtClean="0">
                <a:solidFill>
                  <a:srgbClr val="000000"/>
                </a:solidFill>
                <a:latin typeface="Arial" charset="0"/>
              </a:rPr>
              <a:t> une durée limitée définie en amont</a:t>
            </a:r>
          </a:p>
          <a:p>
            <a:pPr marL="342900" indent="-342900">
              <a:buFontTx/>
              <a:buChar char="-"/>
            </a:pPr>
            <a:r>
              <a:rPr lang="fr-FR" b="0" i="1" baseline="0" dirty="0" smtClean="0">
                <a:solidFill>
                  <a:srgbClr val="000000"/>
                </a:solidFill>
                <a:latin typeface="Arial" charset="0"/>
              </a:rPr>
              <a:t>Durée définie selon la finalité de chaque traitement</a:t>
            </a:r>
            <a:r>
              <a:rPr lang="mr-IN" b="0" i="1" baseline="0" dirty="0" smtClean="0">
                <a:solidFill>
                  <a:srgbClr val="000000"/>
                </a:solidFill>
                <a:latin typeface="Arial" charset="0"/>
              </a:rPr>
              <a:t>…</a:t>
            </a:r>
            <a:r>
              <a:rPr lang="fr-FR" b="0" i="1" baseline="0" dirty="0" smtClean="0">
                <a:solidFill>
                  <a:srgbClr val="000000"/>
                </a:solidFill>
                <a:latin typeface="Arial" charset="0"/>
              </a:rPr>
              <a:t>variable selon les objectifs poursuivis par l’utilisation des données personnelles.</a:t>
            </a:r>
          </a:p>
          <a:p>
            <a:r>
              <a:rPr lang="fr-FR" dirty="0">
                <a:solidFill>
                  <a:srgbClr val="000000"/>
                </a:solidFill>
                <a:latin typeface="Arial" charset="0"/>
              </a:rPr>
              <a:t>4- </a:t>
            </a:r>
            <a:r>
              <a:rPr lang="fr-FR" b="1" dirty="0">
                <a:solidFill>
                  <a:srgbClr val="000000"/>
                </a:solidFill>
                <a:latin typeface="Arial" charset="0"/>
              </a:rPr>
              <a:t>Obligation de sécurité et confidentialité:</a:t>
            </a:r>
          </a:p>
          <a:p>
            <a:r>
              <a:rPr lang="fr-FR" i="1" dirty="0">
                <a:solidFill>
                  <a:srgbClr val="000000"/>
                </a:solidFill>
                <a:latin typeface="Arial" charset="0"/>
              </a:rPr>
              <a:t>Le responsable du traitement est tenu de prendre toutes précautions utiles au regard de la nature des données et des risques présentés par le traitement, pour préserver la sécurité des données</a:t>
            </a:r>
            <a:r>
              <a:rPr lang="mr-IN" i="1" dirty="0">
                <a:solidFill>
                  <a:srgbClr val="000000"/>
                </a:solidFill>
                <a:latin typeface="Arial" charset="0"/>
              </a:rPr>
              <a:t>…</a:t>
            </a:r>
            <a:r>
              <a:rPr lang="fr-FR" i="1" dirty="0">
                <a:solidFill>
                  <a:srgbClr val="000000"/>
                </a:solidFill>
                <a:latin typeface="Arial" charset="0"/>
              </a:rPr>
              <a:t>.empêcher qu’elles soient déformées, endommagées ou que des tiers y aient accès</a:t>
            </a:r>
            <a:r>
              <a:rPr lang="mr-IN" i="1" dirty="0">
                <a:solidFill>
                  <a:srgbClr val="000000"/>
                </a:solidFill>
                <a:latin typeface="Arial" charset="0"/>
              </a:rPr>
              <a:t>…</a:t>
            </a:r>
            <a:r>
              <a:rPr lang="fr-FR" i="1" dirty="0">
                <a:solidFill>
                  <a:srgbClr val="000000"/>
                </a:solidFill>
                <a:latin typeface="Arial" charset="0"/>
              </a:rPr>
              <a:t>..INTEGRITE et C</a:t>
            </a:r>
            <a:r>
              <a:rPr lang="fr-FR" i="1" dirty="0" smtClean="0">
                <a:solidFill>
                  <a:srgbClr val="000000"/>
                </a:solidFill>
                <a:latin typeface="Arial" charset="0"/>
              </a:rPr>
              <a:t>ONFIDENTIALITE</a:t>
            </a:r>
            <a:endParaRPr lang="fr-FR" i="1" dirty="0">
              <a:solidFill>
                <a:srgbClr val="000000"/>
              </a:solidFill>
              <a:latin typeface="Arial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Arial" charset="0"/>
              </a:rPr>
              <a:t>5- </a:t>
            </a:r>
            <a:r>
              <a:rPr lang="fr-FR" b="1" dirty="0">
                <a:solidFill>
                  <a:srgbClr val="000000"/>
                </a:solidFill>
                <a:latin typeface="Arial" charset="0"/>
              </a:rPr>
              <a:t>Respect du droit des personnes:</a:t>
            </a:r>
          </a:p>
          <a:p>
            <a:pPr marL="342900" indent="-342900">
              <a:buFontTx/>
              <a:buChar char="-"/>
            </a:pPr>
            <a:r>
              <a:rPr lang="fr-FR" i="1" dirty="0">
                <a:solidFill>
                  <a:srgbClr val="000000"/>
                </a:solidFill>
                <a:latin typeface="Arial" charset="0"/>
              </a:rPr>
              <a:t>Droit à l’information</a:t>
            </a:r>
          </a:p>
          <a:p>
            <a:pPr marL="342900" indent="-342900">
              <a:buFontTx/>
              <a:buChar char="-"/>
            </a:pPr>
            <a:r>
              <a:rPr lang="fr-FR" i="1" dirty="0">
                <a:solidFill>
                  <a:srgbClr val="000000"/>
                </a:solidFill>
                <a:latin typeface="Arial" charset="0"/>
              </a:rPr>
              <a:t>Droit d’opposition</a:t>
            </a:r>
          </a:p>
          <a:p>
            <a:pPr marL="342900" indent="-342900">
              <a:buFontTx/>
              <a:buChar char="-"/>
            </a:pPr>
            <a:r>
              <a:rPr lang="fr-FR" i="1" dirty="0">
                <a:solidFill>
                  <a:srgbClr val="000000"/>
                </a:solidFill>
                <a:latin typeface="Arial" charset="0"/>
              </a:rPr>
              <a:t>Droit d’accès et de rectification</a:t>
            </a:r>
            <a:r>
              <a:rPr lang="fr-FR" i="1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fr-FR" b="0" i="1" baseline="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9397" y="201794"/>
            <a:ext cx="2433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"/>
                <a:cs typeface="Arial"/>
              </a:rPr>
              <a:t>LA LOI EN 5 POINTS</a:t>
            </a:r>
            <a:endParaRPr lang="fr-FR" b="1" dirty="0"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650685" y="201794"/>
            <a:ext cx="382321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Thèses</a:t>
            </a:r>
            <a:r>
              <a:rPr lang="mr-IN" b="1" dirty="0" smtClean="0"/>
              <a:t>…</a:t>
            </a:r>
            <a:r>
              <a:rPr lang="fr-FR" b="1" dirty="0" smtClean="0"/>
              <a:t>Mémoires</a:t>
            </a:r>
            <a:r>
              <a:rPr lang="mr-IN" b="1" dirty="0" smtClean="0"/>
              <a:t>…</a:t>
            </a:r>
            <a:r>
              <a:rPr lang="fr-FR" b="1" dirty="0" smtClean="0"/>
              <a:t>Recherche ++++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394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660" y="1892300"/>
            <a:ext cx="3810000" cy="21336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46100" y="127000"/>
            <a:ext cx="8036399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0000"/>
                </a:solidFill>
              </a:rPr>
              <a:t>Pour vos travaux de recherche, mémoires et thèses</a:t>
            </a:r>
            <a:endParaRPr lang="fr-FR" sz="2800" b="1" dirty="0">
              <a:solidFill>
                <a:srgbClr val="0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77082" y="843240"/>
            <a:ext cx="74411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/>
              <a:t>CONTACTEZ DES LE DEBUT LA DRCI</a:t>
            </a:r>
          </a:p>
          <a:p>
            <a:pPr algn="ctr"/>
            <a:r>
              <a:rPr lang="fr-FR" sz="2800" b="1" dirty="0" smtClean="0"/>
              <a:t>Pour les aspects méthodologiques et juridiques</a:t>
            </a:r>
            <a:endParaRPr lang="fr-FR" sz="28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628012" y="3274080"/>
            <a:ext cx="6045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ASSUREZ LA SECURITE NUMERIQUE</a:t>
            </a:r>
            <a:endParaRPr lang="fr-FR" sz="2800" b="1" dirty="0"/>
          </a:p>
        </p:txBody>
      </p:sp>
      <p:sp>
        <p:nvSpPr>
          <p:cNvPr id="6" name="ZoneTexte 5"/>
          <p:cNvSpPr txBox="1"/>
          <p:nvPr/>
        </p:nvSpPr>
        <p:spPr bwMode="auto">
          <a:xfrm>
            <a:off x="241300" y="3817909"/>
            <a:ext cx="8788400" cy="278113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 lIns="72000" tIns="36000" rIns="252000" bIns="36000" rtlCol="0" anchor="ctr" anchorCtr="0">
            <a:spAutoFit/>
          </a:bodyPr>
          <a:lstStyle/>
          <a:p>
            <a:pPr algn="ctr"/>
            <a:r>
              <a:rPr lang="fr-FR" sz="1600" b="1" baseline="0" dirty="0" smtClean="0">
                <a:solidFill>
                  <a:srgbClr val="000000"/>
                </a:solidFill>
                <a:latin typeface="Arial"/>
                <a:cs typeface="Arial"/>
              </a:rPr>
              <a:t>Assurer la sécurité du SI: </a:t>
            </a:r>
            <a:r>
              <a:rPr lang="fr-FR" sz="1600" b="1" baseline="0" dirty="0" err="1" smtClean="0">
                <a:solidFill>
                  <a:srgbClr val="000000"/>
                </a:solidFill>
                <a:latin typeface="Arial"/>
                <a:cs typeface="Arial"/>
              </a:rPr>
              <a:t>mdp</a:t>
            </a:r>
            <a:r>
              <a:rPr lang="fr-FR" sz="1600" b="1" baseline="0" dirty="0" smtClean="0">
                <a:solidFill>
                  <a:srgbClr val="000000"/>
                </a:solidFill>
                <a:latin typeface="Arial"/>
                <a:cs typeface="Arial"/>
              </a:rPr>
              <a:t>, téléchargements,</a:t>
            </a:r>
            <a:r>
              <a:rPr lang="mr-IN" sz="1600" b="1" baseline="0" dirty="0" smtClean="0">
                <a:solidFill>
                  <a:srgbClr val="000000"/>
                </a:solidFill>
                <a:latin typeface="Arial"/>
                <a:cs typeface="Arial"/>
              </a:rPr>
              <a:t>…</a:t>
            </a:r>
            <a:endParaRPr lang="fr-FR" sz="1600" b="1" baseline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fr-FR" sz="1600" b="1" baseline="0" dirty="0" smtClean="0">
                <a:solidFill>
                  <a:srgbClr val="000000"/>
                </a:solidFill>
                <a:latin typeface="Arial"/>
                <a:cs typeface="Arial"/>
              </a:rPr>
              <a:t>Ne pas laisser les dossiers médicaux « </a:t>
            </a:r>
            <a:r>
              <a:rPr lang="fr-FR" sz="1600" b="1" baseline="0" dirty="0" err="1" smtClean="0">
                <a:solidFill>
                  <a:srgbClr val="000000"/>
                </a:solidFill>
                <a:latin typeface="Arial"/>
                <a:cs typeface="Arial"/>
              </a:rPr>
              <a:t>nomader</a:t>
            </a:r>
            <a:r>
              <a:rPr lang="fr-FR" sz="1600" b="1" baseline="0" dirty="0" smtClean="0">
                <a:solidFill>
                  <a:srgbClr val="000000"/>
                </a:solidFill>
                <a:latin typeface="Arial"/>
                <a:cs typeface="Arial"/>
              </a:rPr>
              <a:t> »</a:t>
            </a:r>
            <a:r>
              <a:rPr lang="mr-IN" sz="1600" b="1" baseline="0" dirty="0" smtClean="0">
                <a:solidFill>
                  <a:srgbClr val="000000"/>
                </a:solidFill>
                <a:latin typeface="Arial"/>
                <a:cs typeface="Arial"/>
              </a:rPr>
              <a:t>…</a:t>
            </a:r>
            <a:endParaRPr lang="fr-FR" sz="1600" b="1" baseline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fr-FR" sz="1600" b="1" baseline="0" dirty="0" smtClean="0">
                <a:solidFill>
                  <a:srgbClr val="000000"/>
                </a:solidFill>
                <a:latin typeface="Arial"/>
                <a:cs typeface="Arial"/>
              </a:rPr>
              <a:t>Recueillir l’accord du patient +++</a:t>
            </a:r>
          </a:p>
          <a:p>
            <a:pPr algn="ctr"/>
            <a:r>
              <a:rPr lang="fr-FR" sz="1600" b="1" baseline="0" dirty="0" smtClean="0">
                <a:solidFill>
                  <a:srgbClr val="000000"/>
                </a:solidFill>
                <a:latin typeface="Arial"/>
                <a:cs typeface="Arial"/>
              </a:rPr>
              <a:t>Sécuriser les données collectées</a:t>
            </a:r>
          </a:p>
          <a:p>
            <a:pPr algn="ctr"/>
            <a:r>
              <a:rPr lang="fr-FR" sz="1600" b="1" baseline="0" dirty="0" err="1" smtClean="0">
                <a:solidFill>
                  <a:srgbClr val="000000"/>
                </a:solidFill>
                <a:latin typeface="Arial"/>
                <a:cs typeface="Arial"/>
              </a:rPr>
              <a:t>Anonymiser</a:t>
            </a:r>
            <a:r>
              <a:rPr lang="fr-FR" sz="1600" b="1" baseline="0" dirty="0" smtClean="0">
                <a:solidFill>
                  <a:srgbClr val="000000"/>
                </a:solidFill>
                <a:latin typeface="Arial"/>
                <a:cs typeface="Arial"/>
              </a:rPr>
              <a:t> les données +++</a:t>
            </a:r>
          </a:p>
          <a:p>
            <a:pPr algn="ctr"/>
            <a:r>
              <a:rPr lang="fr-FR" sz="1600" b="1" baseline="0" dirty="0" smtClean="0">
                <a:solidFill>
                  <a:srgbClr val="000000"/>
                </a:solidFill>
                <a:latin typeface="Arial"/>
                <a:cs typeface="Arial"/>
              </a:rPr>
              <a:t>Ne recueillir que ce qui est nécessaire et légal</a:t>
            </a:r>
            <a:r>
              <a:rPr lang="mr-IN" sz="1600" b="1" baseline="0" dirty="0" smtClean="0">
                <a:solidFill>
                  <a:srgbClr val="000000"/>
                </a:solidFill>
                <a:latin typeface="Arial"/>
                <a:cs typeface="Arial"/>
              </a:rPr>
              <a:t>…</a:t>
            </a:r>
            <a:endParaRPr lang="fr-FR" sz="1600" b="1" baseline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fr-FR" sz="1600" b="1" baseline="0" dirty="0" smtClean="0">
                <a:solidFill>
                  <a:srgbClr val="000000"/>
                </a:solidFill>
                <a:latin typeface="Arial"/>
                <a:cs typeface="Arial"/>
              </a:rPr>
              <a:t>Ne pas utiliser de logiciel « parasite »</a:t>
            </a:r>
          </a:p>
          <a:p>
            <a:pPr algn="ctr"/>
            <a:r>
              <a:rPr lang="fr-FR" sz="1600" b="1" baseline="0" dirty="0" smtClean="0">
                <a:solidFill>
                  <a:srgbClr val="000000"/>
                </a:solidFill>
                <a:latin typeface="Arial"/>
                <a:cs typeface="Arial"/>
              </a:rPr>
              <a:t>Attentions aux liens avec les labos</a:t>
            </a:r>
            <a:r>
              <a:rPr lang="mr-IN" sz="1600" b="1" baseline="0" dirty="0" smtClean="0">
                <a:solidFill>
                  <a:srgbClr val="000000"/>
                </a:solidFill>
                <a:latin typeface="Arial"/>
                <a:cs typeface="Arial"/>
              </a:rPr>
              <a:t>…</a:t>
            </a:r>
            <a:endParaRPr lang="fr-FR" sz="1600" b="1" baseline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fr-FR" sz="1600" b="1" baseline="0" dirty="0" smtClean="0">
                <a:solidFill>
                  <a:srgbClr val="000000"/>
                </a:solidFill>
                <a:latin typeface="Arial"/>
                <a:cs typeface="Arial"/>
              </a:rPr>
              <a:t>Utiliser une messagerie sécurisée en cas de transmission de données personnelles</a:t>
            </a:r>
          </a:p>
          <a:p>
            <a:pPr algn="ctr"/>
            <a:r>
              <a:rPr lang="fr-FR" sz="1600" b="1" baseline="0" dirty="0" smtClean="0">
                <a:solidFill>
                  <a:srgbClr val="000000"/>
                </a:solidFill>
                <a:latin typeface="Arial"/>
                <a:cs typeface="Arial"/>
              </a:rPr>
              <a:t>Contribuer à la lutte contre la cybercriminalité</a:t>
            </a:r>
            <a:r>
              <a:rPr lang="mr-IN" sz="1600" b="1" baseline="0" dirty="0" smtClean="0">
                <a:solidFill>
                  <a:srgbClr val="000000"/>
                </a:solidFill>
                <a:latin typeface="Arial"/>
                <a:cs typeface="Arial"/>
              </a:rPr>
              <a:t>…</a:t>
            </a:r>
            <a:endParaRPr lang="fr-FR" sz="1600" b="1" baseline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fr-FR" sz="1600" b="1" baseline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85306" y="6399768"/>
            <a:ext cx="5129602" cy="369332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0000"/>
                </a:solidFill>
              </a:rPr>
              <a:t>Pour écrire au DPO</a:t>
            </a:r>
            <a:r>
              <a:rPr lang="mr-IN" b="1" dirty="0" smtClean="0">
                <a:solidFill>
                  <a:srgbClr val="000000"/>
                </a:solidFill>
              </a:rPr>
              <a:t>……</a:t>
            </a:r>
            <a:r>
              <a:rPr lang="fr-FR" b="1" dirty="0" smtClean="0">
                <a:solidFill>
                  <a:srgbClr val="000000"/>
                </a:solidFill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</a:rPr>
              <a:t>dpo@chu-amiens.fr</a:t>
            </a:r>
            <a:endParaRPr lang="fr-FR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09-19 à 10.47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6"/>
            <a:ext cx="9144000" cy="64265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0" y="4787900"/>
            <a:ext cx="5054600" cy="20447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fr-FR" sz="1600" b="1" baseline="0" dirty="0" smtClean="0">
                <a:solidFill>
                  <a:srgbClr val="000000"/>
                </a:solidFill>
                <a:latin typeface="Arial"/>
                <a:cs typeface="Arial"/>
              </a:rPr>
              <a:t>MARSEILLE</a:t>
            </a:r>
            <a:r>
              <a:rPr lang="fr-FR" sz="1600" b="1" baseline="0" dirty="0">
                <a:solidFill>
                  <a:srgbClr val="000000"/>
                </a:solidFill>
                <a:latin typeface="Arial"/>
                <a:cs typeface="Arial"/>
              </a:rPr>
              <a:t>, 18 septembre 2017 (</a:t>
            </a:r>
            <a:r>
              <a:rPr lang="fr-FR" sz="1600" b="1" baseline="0" dirty="0" err="1">
                <a:solidFill>
                  <a:srgbClr val="000000"/>
                </a:solidFill>
                <a:latin typeface="Arial"/>
                <a:cs typeface="Arial"/>
              </a:rPr>
              <a:t>TICsanté</a:t>
            </a:r>
            <a:r>
              <a:rPr lang="fr-FR" sz="1600" b="1" baseline="0" dirty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endParaRPr lang="fr-FR" sz="1600" b="1" baseline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fr-FR" sz="16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fr-FR" sz="1600" b="1" baseline="0" dirty="0" smtClean="0">
                <a:solidFill>
                  <a:srgbClr val="000000"/>
                </a:solidFill>
                <a:latin typeface="Arial"/>
                <a:cs typeface="Arial"/>
              </a:rPr>
              <a:t>Une </a:t>
            </a:r>
            <a:r>
              <a:rPr lang="fr-FR" sz="1600" b="1" baseline="0" dirty="0">
                <a:solidFill>
                  <a:srgbClr val="000000"/>
                </a:solidFill>
                <a:latin typeface="Arial"/>
                <a:cs typeface="Arial"/>
              </a:rPr>
              <a:t>pédiatre de l'Assistance publique-hôpitaux de Marseille (AP-HM) a été condamnée en juin dernier à 5.000 euros d'amende par le tribunal de grande instance (TGI) pour avoir mis en </a:t>
            </a:r>
            <a:r>
              <a:rPr lang="fr-FR" sz="1600" b="1" baseline="0" dirty="0" err="1">
                <a:solidFill>
                  <a:srgbClr val="000000"/>
                </a:solidFill>
                <a:latin typeface="Arial"/>
                <a:cs typeface="Arial"/>
              </a:rPr>
              <a:t>oeuvre</a:t>
            </a:r>
            <a:r>
              <a:rPr lang="fr-FR" sz="1600" b="1" baseline="0" dirty="0">
                <a:solidFill>
                  <a:srgbClr val="000000"/>
                </a:solidFill>
                <a:latin typeface="Arial"/>
                <a:cs typeface="Arial"/>
              </a:rPr>
              <a:t> un traitement de données à caractère personnel sans autorisation de la </a:t>
            </a:r>
            <a:r>
              <a:rPr lang="fr-FR" sz="1600" b="1" dirty="0" smtClean="0">
                <a:solidFill>
                  <a:srgbClr val="000000"/>
                </a:solidFill>
                <a:latin typeface="Arial"/>
                <a:cs typeface="Arial"/>
              </a:rPr>
              <a:t>CNIL </a:t>
            </a:r>
            <a:endParaRPr lang="fr-FR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460906" y="2618248"/>
            <a:ext cx="2556094" cy="1572752"/>
          </a:xfrm>
          <a:prstGeom prst="rect">
            <a:avLst/>
          </a:prstGeom>
          <a:solidFill>
            <a:schemeClr val="tx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600" b="1" i="0" u="none" strike="noStrike" cap="none" normalizeH="0" baseline="30000" dirty="0" smtClean="0">
              <a:ln>
                <a:noFill/>
              </a:ln>
              <a:solidFill>
                <a:srgbClr val="000000"/>
              </a:solidFill>
              <a:effectLst/>
              <a:latin typeface="Trebuchet MS" pitchFamily="48" charset="0"/>
              <a:ea typeface="ヒラギノ角ゴ Pro W3" pitchFamily="1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1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rebuchet MS" pitchFamily="48" charset="0"/>
                <a:ea typeface="ヒラギノ角ゴ Pro W3" pitchFamily="1" charset="-128"/>
              </a:rPr>
              <a:t>Responsabilité pénale des contrevenants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600" b="1" i="0" u="none" strike="noStrike" cap="none" normalizeH="0" baseline="30000" dirty="0" smtClean="0">
              <a:ln>
                <a:noFill/>
              </a:ln>
              <a:solidFill>
                <a:srgbClr val="000000"/>
              </a:solidFill>
              <a:effectLst/>
              <a:latin typeface="Trebuchet MS" pitchFamily="48" charset="0"/>
              <a:ea typeface="ヒラギノ角ゴ Pro W3" pitchFamily="1" charset="-128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54" y="2618247"/>
            <a:ext cx="861841" cy="145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9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2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40" y="38100"/>
            <a:ext cx="6845775" cy="513433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01440" y="5251085"/>
            <a:ext cx="66774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latin typeface="Lucida Handwriting"/>
                <a:cs typeface="Lucida Handwriting"/>
              </a:rPr>
              <a:t>Merci de m’avoir suivi,</a:t>
            </a:r>
          </a:p>
          <a:p>
            <a:r>
              <a:rPr lang="fr-FR" sz="3600" b="1" dirty="0" smtClean="0">
                <a:latin typeface="Lucida Handwriting"/>
                <a:cs typeface="Lucida Handwriting"/>
              </a:rPr>
              <a:t>et bienvenue chez nous !</a:t>
            </a:r>
            <a:endParaRPr lang="fr-FR" sz="3600" b="1" dirty="0">
              <a:latin typeface="Lucida Handwriting"/>
              <a:cs typeface="Lucida Handwriting"/>
            </a:endParaRPr>
          </a:p>
        </p:txBody>
      </p:sp>
    </p:spTree>
    <p:extLst>
      <p:ext uri="{BB962C8B-B14F-4D97-AF65-F5344CB8AC3E}">
        <p14:creationId xmlns:p14="http://schemas.microsoft.com/office/powerpoint/2010/main" val="1422445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4-10-30 à 14.42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80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4-10-30 à 14.42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7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 txBox="1">
            <a:spLocks/>
          </p:cNvSpPr>
          <p:nvPr/>
        </p:nvSpPr>
        <p:spPr>
          <a:xfrm>
            <a:off x="395536" y="1916832"/>
            <a:ext cx="8229600" cy="4525963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4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000000"/>
                </a:solidFill>
                <a:effectLst/>
              </a:rPr>
              <a:t>Un patient est venu dans l’établissement il y a quelques années. A cette occasion, ses données administratives ainsi que l’identité de la personne de confiance sont recueillies et enregistrées dans le logiciel de gestion de l’établissement.</a:t>
            </a:r>
          </a:p>
          <a:p>
            <a:r>
              <a:rPr lang="fr-FR" dirty="0" smtClean="0">
                <a:solidFill>
                  <a:srgbClr val="000000"/>
                </a:solidFill>
                <a:effectLst/>
              </a:rPr>
              <a:t>Le patient divorce et se remarie. Malheureusement le couple éprouve des difficultés à avoir un enfant. Un bilan de stérilité est donc effectué dans le même établissement</a:t>
            </a:r>
          </a:p>
          <a:p>
            <a:r>
              <a:rPr lang="fr-FR" dirty="0" smtClean="0">
                <a:solidFill>
                  <a:srgbClr val="000000"/>
                </a:solidFill>
                <a:effectLst/>
              </a:rPr>
              <a:t>A cette occasion, les données administratives du patient ne sont pas vérifiées.</a:t>
            </a:r>
          </a:p>
          <a:p>
            <a:r>
              <a:rPr lang="fr-FR" dirty="0" smtClean="0">
                <a:solidFill>
                  <a:srgbClr val="000000"/>
                </a:solidFill>
                <a:effectLst/>
              </a:rPr>
              <a:t>C’est donc son ex-femme qui recevra par courrier les résultats de son spermogramme…</a:t>
            </a:r>
            <a:endParaRPr lang="fr-FR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fr-FR" dirty="0" smtClean="0"/>
              <a:t>Et plus près de chez nous</a:t>
            </a:r>
            <a:r>
              <a:rPr lang="mr-IN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9233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i est rentrÃ© chez lui, handicapÃ© par ses deux jambes immobilisÃ©es &#10;: Â«&#10;JâÃ©tais complÃ¨tement dÃ©pendant, je lâai mal vÃ©cu&#10;Â»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08920"/>
            <a:ext cx="6429375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 bwMode="auto">
          <a:xfrm rot="407384">
            <a:off x="5098887" y="3032098"/>
            <a:ext cx="3780980" cy="1180699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square" lIns="72000" tIns="36000" rIns="252000" bIns="36000" rtlCol="0" anchor="ctr" anchorCtr="0">
            <a:spAutoFit/>
          </a:bodyPr>
          <a:lstStyle/>
          <a:p>
            <a:pPr algn="ctr"/>
            <a:r>
              <a:rPr lang="fr-FR" sz="3600" baseline="0" dirty="0" smtClean="0">
                <a:solidFill>
                  <a:srgbClr val="FF0000"/>
                </a:solidFill>
                <a:latin typeface="Arial" charset="0"/>
              </a:rPr>
              <a:t>Check-list au bloc opératoire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1600" y="279400"/>
            <a:ext cx="5397500" cy="23083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</a:rPr>
              <a:t>« Le </a:t>
            </a:r>
            <a:r>
              <a:rPr lang="fr-FR" sz="2400" b="1" dirty="0">
                <a:solidFill>
                  <a:srgbClr val="000000"/>
                </a:solidFill>
              </a:rPr>
              <a:t>chirurgien d’Amiens </a:t>
            </a:r>
            <a:endParaRPr lang="fr-FR" sz="2400" b="1" dirty="0" smtClean="0">
              <a:solidFill>
                <a:srgbClr val="00000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000000"/>
                </a:solidFill>
              </a:rPr>
              <a:t>s’est </a:t>
            </a:r>
            <a:r>
              <a:rPr lang="fr-FR" sz="2400" b="1" dirty="0">
                <a:solidFill>
                  <a:srgbClr val="000000"/>
                </a:solidFill>
              </a:rPr>
              <a:t>trompé de </a:t>
            </a:r>
            <a:r>
              <a:rPr lang="fr-FR" sz="2400" b="1" dirty="0" smtClean="0">
                <a:solidFill>
                  <a:srgbClr val="000000"/>
                </a:solidFill>
              </a:rPr>
              <a:t>genou.</a:t>
            </a:r>
            <a:endParaRPr lang="fr-FR" sz="2400" b="1" dirty="0">
              <a:solidFill>
                <a:srgbClr val="000000"/>
              </a:solidFill>
            </a:endParaRPr>
          </a:p>
          <a:p>
            <a:pPr algn="ctr"/>
            <a:r>
              <a:rPr lang="fr-FR" sz="2400" dirty="0">
                <a:solidFill>
                  <a:srgbClr val="000000"/>
                </a:solidFill>
              </a:rPr>
              <a:t>Le médecin du CHU a ouvert la jambe droite avant de se rendre compte de son erreur et de lui opérer le genou gauche. Une procédure est en cours</a:t>
            </a:r>
            <a:r>
              <a:rPr lang="fr-FR" sz="2400" dirty="0" smtClean="0">
                <a:solidFill>
                  <a:srgbClr val="000000"/>
                </a:solidFill>
              </a:rPr>
              <a:t>. »</a:t>
            </a:r>
            <a:endParaRPr lang="fr-FR" sz="2400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711" y="279400"/>
            <a:ext cx="3301999" cy="12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34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fr-FR" dirty="0" smtClean="0"/>
              <a:t>Enquête ENEIS 2009</a:t>
            </a:r>
            <a:endParaRPr lang="fr-FR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719017" y="1686780"/>
            <a:ext cx="4147744" cy="4893647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</a:rPr>
              <a:t>300 000 </a:t>
            </a:r>
            <a:r>
              <a:rPr lang="fr-FR" sz="3200" b="1" dirty="0" smtClean="0">
                <a:solidFill>
                  <a:schemeClr val="bg1"/>
                </a:solidFill>
              </a:rPr>
              <a:t>EIG survenus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3600" b="1" dirty="0" smtClean="0">
                <a:solidFill>
                  <a:schemeClr val="bg1"/>
                </a:solidFill>
              </a:rPr>
              <a:t>PENDANT UNE HOSPITALISATION</a:t>
            </a:r>
          </a:p>
          <a:p>
            <a:pPr algn="ctr"/>
            <a:endParaRPr lang="fr-FR" sz="3200" b="1" dirty="0">
              <a:solidFill>
                <a:schemeClr val="bg1"/>
              </a:solidFill>
            </a:endParaRPr>
          </a:p>
          <a:p>
            <a:pPr algn="ctr"/>
            <a:r>
              <a:rPr lang="fr-FR" sz="3200" b="1" dirty="0">
                <a:solidFill>
                  <a:schemeClr val="bg1"/>
                </a:solidFill>
              </a:rPr>
              <a:t>dont </a:t>
            </a:r>
            <a:endParaRPr lang="fr-FR" sz="3200" b="1" dirty="0" smtClean="0">
              <a:solidFill>
                <a:schemeClr val="bg1"/>
              </a:solidFill>
            </a:endParaRPr>
          </a:p>
          <a:p>
            <a:pPr algn="ctr"/>
            <a:r>
              <a:rPr lang="fr-FR" sz="4000" b="1" dirty="0" smtClean="0">
                <a:solidFill>
                  <a:schemeClr val="bg1"/>
                </a:solidFill>
              </a:rPr>
              <a:t>150 000 </a:t>
            </a:r>
            <a:r>
              <a:rPr lang="fr-FR" sz="3200" b="1" dirty="0" smtClean="0">
                <a:solidFill>
                  <a:schemeClr val="bg1"/>
                </a:solidFill>
              </a:rPr>
              <a:t>EIG</a:t>
            </a:r>
            <a:endParaRPr lang="fr-FR" sz="3200" b="1" dirty="0">
              <a:solidFill>
                <a:schemeClr val="bg1"/>
              </a:solidFill>
            </a:endParaRP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évitables</a:t>
            </a:r>
            <a:r>
              <a:rPr lang="fr-FR" sz="32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87" y="1686780"/>
            <a:ext cx="3835456" cy="495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11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0749"/>
            <a:ext cx="8229600" cy="2298988"/>
          </a:xfrm>
        </p:spPr>
        <p:txBody>
          <a:bodyPr>
            <a:normAutofit fontScale="90000"/>
          </a:bodyPr>
          <a:lstStyle/>
          <a:p>
            <a:r>
              <a:rPr lang="fr-FR" sz="6700" dirty="0" smtClean="0"/>
              <a:t>1</a:t>
            </a:r>
            <a:r>
              <a:rPr lang="fr-FR" dirty="0" smtClean="0"/>
              <a:t> Evénement Indésirable Grave par semaine </a:t>
            </a:r>
            <a:br>
              <a:rPr lang="fr-FR" dirty="0" smtClean="0"/>
            </a:br>
            <a:r>
              <a:rPr lang="fr-FR" dirty="0" smtClean="0"/>
              <a:t>dans un service de 30 lits</a:t>
            </a:r>
            <a:endParaRPr lang="fr-FR" dirty="0"/>
          </a:p>
        </p:txBody>
      </p:sp>
      <p:grpSp>
        <p:nvGrpSpPr>
          <p:cNvPr id="3" name="Grouper 2"/>
          <p:cNvGrpSpPr/>
          <p:nvPr/>
        </p:nvGrpSpPr>
        <p:grpSpPr>
          <a:xfrm>
            <a:off x="1397900" y="2857660"/>
            <a:ext cx="6582581" cy="3895720"/>
            <a:chOff x="102714" y="1431988"/>
            <a:chExt cx="6261397" cy="2858324"/>
          </a:xfrm>
          <a:solidFill>
            <a:schemeClr val="tx1"/>
          </a:solidFill>
        </p:grpSpPr>
        <p:sp>
          <p:nvSpPr>
            <p:cNvPr id="4" name="Rectangle à coins arrondis 3"/>
            <p:cNvSpPr/>
            <p:nvPr/>
          </p:nvSpPr>
          <p:spPr>
            <a:xfrm>
              <a:off x="102714" y="1431988"/>
              <a:ext cx="6261397" cy="2858324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2800" dirty="0">
                <a:solidFill>
                  <a:srgbClr val="000000"/>
                </a:solidFill>
              </a:endParaRPr>
            </a:p>
          </p:txBody>
        </p:sp>
        <p:sp>
          <p:nvSpPr>
            <p:cNvPr id="5" name="Titre 1"/>
            <p:cNvSpPr>
              <a:spLocks/>
            </p:cNvSpPr>
            <p:nvPr/>
          </p:nvSpPr>
          <p:spPr bwMode="auto">
            <a:xfrm>
              <a:off x="303213" y="1622228"/>
              <a:ext cx="5933896" cy="50484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fr-FR" sz="28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  <a:cs typeface="Tahoma" pitchFamily="34" charset="0"/>
                </a:rPr>
                <a:t>CONSEQUENCES</a:t>
              </a:r>
              <a:r>
                <a:rPr lang="fr-FR" sz="2800" b="1" u="sng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  <a:cs typeface="Tahoma" pitchFamily="34" charset="0"/>
                </a:rPr>
                <a:t> </a:t>
              </a:r>
              <a:endParaRPr lang="fr-FR" sz="28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6" name="Espace réservé du contenu 2"/>
            <p:cNvSpPr txBox="1">
              <a:spLocks/>
            </p:cNvSpPr>
            <p:nvPr/>
          </p:nvSpPr>
          <p:spPr>
            <a:xfrm>
              <a:off x="303214" y="1985262"/>
              <a:ext cx="5877454" cy="208271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ts val="2000"/>
                </a:spcBef>
                <a:buFont typeface="Wingdings 2" pitchFamily="18" charset="2"/>
                <a:buChar char=""/>
                <a:defRPr sz="2400" kern="1200">
                  <a:solidFill>
                    <a:schemeClr val="bg1"/>
                  </a:solidFill>
                  <a:effectLst>
                    <a:outerShdw blurRad="63500" dist="50800" dir="2700000" algn="tl" rotWithShape="0">
                      <a:prstClr val="black">
                        <a:alpha val="5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Font typeface="Wingdings 2" pitchFamily="18" charset="2"/>
                <a:buChar char=""/>
                <a:defRPr sz="2200" kern="1200">
                  <a:solidFill>
                    <a:schemeClr val="bg1"/>
                  </a:solidFill>
                  <a:effectLst>
                    <a:outerShdw blurRad="63500" dist="50800" dir="2700000" algn="tl" rotWithShape="0">
                      <a:prstClr val="black">
                        <a:alpha val="5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1035050" indent="-349250" algn="l" defTabSz="914400" rtl="0" eaLnBrk="1" latinLnBrk="0" hangingPunct="1">
                <a:spcBef>
                  <a:spcPts val="600"/>
                </a:spcBef>
                <a:buFont typeface="Wingdings 2" pitchFamily="18" charset="2"/>
                <a:buChar char=""/>
                <a:defRPr sz="2000" kern="1200">
                  <a:solidFill>
                    <a:schemeClr val="bg1"/>
                  </a:solidFill>
                  <a:effectLst>
                    <a:outerShdw blurRad="63500" dist="50800" dir="2700000" algn="tl" rotWithShape="0">
                      <a:prstClr val="black">
                        <a:alpha val="5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371600" indent="-336550" algn="l" defTabSz="914400" rtl="0" eaLnBrk="1" latinLnBrk="0" hangingPunct="1">
                <a:spcBef>
                  <a:spcPts val="600"/>
                </a:spcBef>
                <a:buFont typeface="Wingdings 2" pitchFamily="18" charset="2"/>
                <a:buChar char=""/>
                <a:defRPr sz="1800" kern="1200">
                  <a:solidFill>
                    <a:schemeClr val="bg1"/>
                  </a:solidFill>
                  <a:effectLst>
                    <a:outerShdw blurRad="63500" dist="50800" dir="2700000" algn="tl" rotWithShape="0">
                      <a:prstClr val="black">
                        <a:alpha val="5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1720850" indent="-349250" algn="l" defTabSz="914400" rtl="0" eaLnBrk="1" latinLnBrk="0" hangingPunct="1">
                <a:spcBef>
                  <a:spcPts val="600"/>
                </a:spcBef>
                <a:buFont typeface="Wingdings 2" pitchFamily="18" charset="2"/>
                <a:buChar char=""/>
                <a:defRPr sz="1800" kern="1200">
                  <a:solidFill>
                    <a:schemeClr val="bg1"/>
                  </a:solidFill>
                  <a:effectLst>
                    <a:outerShdw blurRad="63500" dist="50800" dir="2700000" algn="tl" rotWithShape="0">
                      <a:prstClr val="black">
                        <a:alpha val="5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2055813" indent="-344488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"/>
                <a:defRPr lang="en-US" sz="1800" kern="1200" dirty="0" smtClean="0">
                  <a:solidFill>
                    <a:schemeClr val="bg1"/>
                  </a:solidFill>
                  <a:effectLst>
                    <a:outerShdw blurRad="63500" dist="50800" dir="2700000" algn="tl" rotWithShape="0">
                      <a:prstClr val="black">
                        <a:alpha val="5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398713" indent="-344488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"/>
                <a:defRPr lang="en-US" sz="1800" kern="1200" dirty="0" smtClean="0">
                  <a:solidFill>
                    <a:schemeClr val="bg1"/>
                  </a:solidFill>
                  <a:effectLst>
                    <a:outerShdw blurRad="63500" dist="50800" dir="2700000" algn="tl" rotWithShape="0">
                      <a:prstClr val="black">
                        <a:alpha val="5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2743200" indent="-344488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"/>
                <a:defRPr lang="en-US" sz="1800" kern="1200" dirty="0" smtClean="0">
                  <a:solidFill>
                    <a:schemeClr val="bg1"/>
                  </a:solidFill>
                  <a:effectLst>
                    <a:outerShdw blurRad="63500" dist="50800" dir="2700000" algn="tl" rotWithShape="0">
                      <a:prstClr val="black">
                        <a:alpha val="5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087688" indent="-344488" algn="l" defTabSz="914400" rtl="0" eaLnBrk="1" latinLnBrk="0" hangingPunct="1">
                <a:spcBef>
                  <a:spcPct val="20000"/>
                </a:spcBef>
                <a:buFont typeface="Wingdings 2" pitchFamily="18" charset="2"/>
                <a:buChar char=""/>
                <a:defRPr lang="en-US" sz="1800" kern="1200" dirty="0">
                  <a:solidFill>
                    <a:schemeClr val="bg1"/>
                  </a:solidFill>
                  <a:effectLst>
                    <a:outerShdw blurRad="63500" dist="50800" dir="2700000" algn="tl" rotWithShape="0">
                      <a:prstClr val="black">
                        <a:alpha val="5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800" dirty="0" smtClean="0">
                  <a:solidFill>
                    <a:srgbClr val="000000"/>
                  </a:solidFill>
                  <a:effectLst/>
                  <a:cs typeface="Tahoma" pitchFamily="34" charset="0"/>
                </a:rPr>
                <a:t>70% prolongations d’hospitalisation</a:t>
              </a:r>
              <a:endParaRPr lang="fr-FR" sz="2800" dirty="0" smtClean="0">
                <a:solidFill>
                  <a:srgbClr val="000000"/>
                </a:solidFill>
                <a:effectLst/>
                <a:cs typeface="Tahoma" pitchFamily="34" charset="0"/>
                <a:sym typeface="Wingdings" pitchFamily="2" charset="2"/>
              </a:endParaRPr>
            </a:p>
            <a:p>
              <a:r>
                <a:rPr lang="fr-FR" sz="2800" dirty="0" smtClean="0">
                  <a:solidFill>
                    <a:srgbClr val="000000"/>
                  </a:solidFill>
                  <a:effectLst/>
                  <a:cs typeface="Tahoma" pitchFamily="34" charset="0"/>
                </a:rPr>
                <a:t>36% mise en jeu du pronostic vital </a:t>
              </a:r>
            </a:p>
            <a:p>
              <a:r>
                <a:rPr lang="fr-FR" sz="2800" dirty="0" smtClean="0">
                  <a:solidFill>
                    <a:srgbClr val="000000"/>
                  </a:solidFill>
                  <a:effectLst/>
                  <a:cs typeface="Tahoma" pitchFamily="34" charset="0"/>
                </a:rPr>
                <a:t>29% incapacité à la sortie</a:t>
              </a:r>
            </a:p>
            <a:p>
              <a:r>
                <a:rPr lang="fr-FR" sz="2800" dirty="0" smtClean="0">
                  <a:solidFill>
                    <a:srgbClr val="000000"/>
                  </a:solidFill>
                  <a:effectLst/>
                  <a:cs typeface="Tahoma" pitchFamily="34" charset="0"/>
                </a:rPr>
                <a:t>9% décès</a:t>
              </a:r>
              <a:endParaRPr lang="fr-FR" dirty="0">
                <a:solidFill>
                  <a:srgbClr val="000000"/>
                </a:solidFill>
                <a:effectLst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265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ube">
  <a:themeElements>
    <a:clrScheme name="Aube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Aube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b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Aube.thmx</Template>
  <TotalTime>12422</TotalTime>
  <Words>1507</Words>
  <Application>Microsoft Macintosh PowerPoint</Application>
  <PresentationFormat>Présentation à l'écran (4:3)</PresentationFormat>
  <Paragraphs>248</Paragraphs>
  <Slides>33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Aube</vt:lpstr>
      <vt:lpstr>Démarche  QUALITE  GESTION des RISQUES  au CHU AMIENS</vt:lpstr>
      <vt:lpstr>Prévoir le pire Corriger l’existant…</vt:lpstr>
      <vt:lpstr>Présentation PowerPoint</vt:lpstr>
      <vt:lpstr>Présentation PowerPoint</vt:lpstr>
      <vt:lpstr>Présentation PowerPoint</vt:lpstr>
      <vt:lpstr>Et plus près de chez nous…</vt:lpstr>
      <vt:lpstr>Présentation PowerPoint</vt:lpstr>
      <vt:lpstr>Enquête ENEIS 2009</vt:lpstr>
      <vt:lpstr>1 Evénement Indésirable Grave par semaine  dans un service de 30 lits</vt:lpstr>
      <vt:lpstr>Présentation PowerPoint</vt:lpstr>
      <vt:lpstr>La qualité des soins c’est …. la prévention  des risques</vt:lpstr>
      <vt:lpstr>Organigramme</vt:lpstr>
      <vt:lpstr>Présentation PowerPoint</vt:lpstr>
      <vt:lpstr>MISSIONS</vt:lpstr>
      <vt:lpstr>Organisation: Signalement des EI</vt:lpstr>
      <vt:lpstr>Organisation: Signalement des EI</vt:lpstr>
      <vt:lpstr>Les vigilances</vt:lpstr>
      <vt:lpstr>Organisation: Traitement des EI</vt:lpstr>
      <vt:lpstr>RMM</vt:lpstr>
      <vt:lpstr>Contrôles Qualité externes</vt:lpstr>
      <vt:lpstr>Pour presque terminer…La qualité c’est…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Démarche  QUALITE  GESTION des RISQUES  au CHU AMIENS</dc:title>
  <dc:creator>Yves JOUCHOUX</dc:creator>
  <cp:lastModifiedBy>Yves JOUCHOUX</cp:lastModifiedBy>
  <cp:revision>50</cp:revision>
  <dcterms:created xsi:type="dcterms:W3CDTF">2017-10-29T09:31:42Z</dcterms:created>
  <dcterms:modified xsi:type="dcterms:W3CDTF">2020-05-26T09:30:05Z</dcterms:modified>
</cp:coreProperties>
</file>