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68" r:id="rId3"/>
    <p:sldId id="275" r:id="rId4"/>
    <p:sldId id="276" r:id="rId5"/>
    <p:sldId id="285" r:id="rId6"/>
    <p:sldId id="300" r:id="rId7"/>
    <p:sldId id="299" r:id="rId8"/>
    <p:sldId id="301" r:id="rId9"/>
    <p:sldId id="303" r:id="rId10"/>
    <p:sldId id="302" r:id="rId11"/>
    <p:sldId id="305" r:id="rId12"/>
    <p:sldId id="304" r:id="rId13"/>
    <p:sldId id="306" r:id="rId14"/>
    <p:sldId id="307" r:id="rId15"/>
    <p:sldId id="284" r:id="rId16"/>
    <p:sldId id="287" r:id="rId17"/>
    <p:sldId id="288" r:id="rId18"/>
    <p:sldId id="289" r:id="rId19"/>
    <p:sldId id="290" r:id="rId20"/>
    <p:sldId id="291" r:id="rId21"/>
    <p:sldId id="292" r:id="rId22"/>
    <p:sldId id="293" r:id="rId23"/>
    <p:sldId id="294" r:id="rId24"/>
    <p:sldId id="296" r:id="rId25"/>
    <p:sldId id="297" r:id="rId26"/>
    <p:sldId id="298" r:id="rId27"/>
  </p:sldIdLst>
  <p:sldSz cx="9144000" cy="5715000" type="screen16x1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822" autoAdjust="0"/>
  </p:normalViewPr>
  <p:slideViewPr>
    <p:cSldViewPr>
      <p:cViewPr varScale="1">
        <p:scale>
          <a:sx n="132" d="100"/>
          <a:sy n="132" d="100"/>
        </p:scale>
        <p:origin x="1014" y="108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urélien Mary" userId="3ec3e20e-d782-482e-a10d-42afb915f5db" providerId="ADAL" clId="{D0E68BD0-1DCF-4D50-83CB-04650B106D8F}"/>
    <pc:docChg chg="undo custSel addSld delSld modSld sldOrd">
      <pc:chgData name="Aurélien Mary" userId="3ec3e20e-d782-482e-a10d-42afb915f5db" providerId="ADAL" clId="{D0E68BD0-1DCF-4D50-83CB-04650B106D8F}" dt="2024-01-15T14:00:05.216" v="1174" actId="1076"/>
      <pc:docMkLst>
        <pc:docMk/>
      </pc:docMkLst>
      <pc:sldChg chg="addSp modSp mod">
        <pc:chgData name="Aurélien Mary" userId="3ec3e20e-d782-482e-a10d-42afb915f5db" providerId="ADAL" clId="{D0E68BD0-1DCF-4D50-83CB-04650B106D8F}" dt="2024-01-15T13:37:31.128" v="88" actId="1076"/>
        <pc:sldMkLst>
          <pc:docMk/>
          <pc:sldMk cId="288537961" sldId="268"/>
        </pc:sldMkLst>
        <pc:spChg chg="mod">
          <ac:chgData name="Aurélien Mary" userId="3ec3e20e-d782-482e-a10d-42afb915f5db" providerId="ADAL" clId="{D0E68BD0-1DCF-4D50-83CB-04650B106D8F}" dt="2024-01-15T13:37:27.052" v="86" actId="1076"/>
          <ac:spMkLst>
            <pc:docMk/>
            <pc:sldMk cId="288537961" sldId="268"/>
            <ac:spMk id="3" creationId="{00000000-0000-0000-0000-000000000000}"/>
          </ac:spMkLst>
        </pc:spChg>
        <pc:picChg chg="add mod">
          <ac:chgData name="Aurélien Mary" userId="3ec3e20e-d782-482e-a10d-42afb915f5db" providerId="ADAL" clId="{D0E68BD0-1DCF-4D50-83CB-04650B106D8F}" dt="2024-01-15T13:37:31.128" v="88" actId="1076"/>
          <ac:picMkLst>
            <pc:docMk/>
            <pc:sldMk cId="288537961" sldId="268"/>
            <ac:picMk id="6" creationId="{C583D774-C522-9EA5-ED9B-12E15A05691F}"/>
          </ac:picMkLst>
        </pc:picChg>
      </pc:sldChg>
      <pc:sldChg chg="del">
        <pc:chgData name="Aurélien Mary" userId="3ec3e20e-d782-482e-a10d-42afb915f5db" providerId="ADAL" clId="{D0E68BD0-1DCF-4D50-83CB-04650B106D8F}" dt="2024-01-15T13:58:25.549" v="1065" actId="2696"/>
        <pc:sldMkLst>
          <pc:docMk/>
          <pc:sldMk cId="236355371" sldId="284"/>
        </pc:sldMkLst>
      </pc:sldChg>
      <pc:sldChg chg="addSp modSp add mod">
        <pc:chgData name="Aurélien Mary" userId="3ec3e20e-d782-482e-a10d-42afb915f5db" providerId="ADAL" clId="{D0E68BD0-1DCF-4D50-83CB-04650B106D8F}" dt="2024-01-15T14:00:05.216" v="1174" actId="1076"/>
        <pc:sldMkLst>
          <pc:docMk/>
          <pc:sldMk cId="2364760260" sldId="284"/>
        </pc:sldMkLst>
        <pc:spChg chg="mod">
          <ac:chgData name="Aurélien Mary" userId="3ec3e20e-d782-482e-a10d-42afb915f5db" providerId="ADAL" clId="{D0E68BD0-1DCF-4D50-83CB-04650B106D8F}" dt="2024-01-15T13:59:54.399" v="1140" actId="1076"/>
          <ac:spMkLst>
            <pc:docMk/>
            <pc:sldMk cId="2364760260" sldId="284"/>
            <ac:spMk id="6" creationId="{00000000-0000-0000-0000-000000000000}"/>
          </ac:spMkLst>
        </pc:spChg>
        <pc:spChg chg="add mod">
          <ac:chgData name="Aurélien Mary" userId="3ec3e20e-d782-482e-a10d-42afb915f5db" providerId="ADAL" clId="{D0E68BD0-1DCF-4D50-83CB-04650B106D8F}" dt="2024-01-15T14:00:05.216" v="1174" actId="1076"/>
          <ac:spMkLst>
            <pc:docMk/>
            <pc:sldMk cId="2364760260" sldId="284"/>
            <ac:spMk id="7" creationId="{20EFEF93-D42D-E593-1468-EAB9FCC8FBF6}"/>
          </ac:spMkLst>
        </pc:spChg>
      </pc:sldChg>
      <pc:sldChg chg="addSp modSp mod">
        <pc:chgData name="Aurélien Mary" userId="3ec3e20e-d782-482e-a10d-42afb915f5db" providerId="ADAL" clId="{D0E68BD0-1DCF-4D50-83CB-04650B106D8F}" dt="2024-01-15T13:37:57.949" v="91" actId="207"/>
        <pc:sldMkLst>
          <pc:docMk/>
          <pc:sldMk cId="679583083" sldId="285"/>
        </pc:sldMkLst>
        <pc:spChg chg="mod">
          <ac:chgData name="Aurélien Mary" userId="3ec3e20e-d782-482e-a10d-42afb915f5db" providerId="ADAL" clId="{D0E68BD0-1DCF-4D50-83CB-04650B106D8F}" dt="2024-01-15T13:37:57.949" v="91" actId="207"/>
          <ac:spMkLst>
            <pc:docMk/>
            <pc:sldMk cId="679583083" sldId="285"/>
            <ac:spMk id="3" creationId="{00000000-0000-0000-0000-000000000000}"/>
          </ac:spMkLst>
        </pc:spChg>
        <pc:graphicFrameChg chg="add mod">
          <ac:chgData name="Aurélien Mary" userId="3ec3e20e-d782-482e-a10d-42afb915f5db" providerId="ADAL" clId="{D0E68BD0-1DCF-4D50-83CB-04650B106D8F}" dt="2024-01-15T13:35:14.714" v="9"/>
          <ac:graphicFrameMkLst>
            <pc:docMk/>
            <pc:sldMk cId="679583083" sldId="285"/>
            <ac:graphicFrameMk id="5" creationId="{BFFCF8F9-9629-B5CC-A972-27490A27D678}"/>
          </ac:graphicFrameMkLst>
        </pc:graphicFrameChg>
      </pc:sldChg>
      <pc:sldChg chg="modSp mod">
        <pc:chgData name="Aurélien Mary" userId="3ec3e20e-d782-482e-a10d-42afb915f5db" providerId="ADAL" clId="{D0E68BD0-1DCF-4D50-83CB-04650B106D8F}" dt="2024-01-15T13:41:56.437" v="281" actId="20577"/>
        <pc:sldMkLst>
          <pc:docMk/>
          <pc:sldMk cId="4107326935" sldId="299"/>
        </pc:sldMkLst>
        <pc:spChg chg="mod">
          <ac:chgData name="Aurélien Mary" userId="3ec3e20e-d782-482e-a10d-42afb915f5db" providerId="ADAL" clId="{D0E68BD0-1DCF-4D50-83CB-04650B106D8F}" dt="2024-01-15T13:41:56.437" v="281" actId="20577"/>
          <ac:spMkLst>
            <pc:docMk/>
            <pc:sldMk cId="4107326935" sldId="299"/>
            <ac:spMk id="3" creationId="{00000000-0000-0000-0000-000000000000}"/>
          </ac:spMkLst>
        </pc:spChg>
      </pc:sldChg>
      <pc:sldChg chg="addSp modSp add mod">
        <pc:chgData name="Aurélien Mary" userId="3ec3e20e-d782-482e-a10d-42afb915f5db" providerId="ADAL" clId="{D0E68BD0-1DCF-4D50-83CB-04650B106D8F}" dt="2024-01-15T13:41:41.874" v="257" actId="121"/>
        <pc:sldMkLst>
          <pc:docMk/>
          <pc:sldMk cId="1434085255" sldId="300"/>
        </pc:sldMkLst>
        <pc:spChg chg="mod">
          <ac:chgData name="Aurélien Mary" userId="3ec3e20e-d782-482e-a10d-42afb915f5db" providerId="ADAL" clId="{D0E68BD0-1DCF-4D50-83CB-04650B106D8F}" dt="2024-01-15T13:41:41.874" v="257" actId="121"/>
          <ac:spMkLst>
            <pc:docMk/>
            <pc:sldMk cId="1434085255" sldId="300"/>
            <ac:spMk id="2" creationId="{00000000-0000-0000-0000-000000000000}"/>
          </ac:spMkLst>
        </pc:spChg>
        <pc:spChg chg="mod">
          <ac:chgData name="Aurélien Mary" userId="3ec3e20e-d782-482e-a10d-42afb915f5db" providerId="ADAL" clId="{D0E68BD0-1DCF-4D50-83CB-04650B106D8F}" dt="2024-01-15T13:41:35.464" v="256" actId="1076"/>
          <ac:spMkLst>
            <pc:docMk/>
            <pc:sldMk cId="1434085255" sldId="300"/>
            <ac:spMk id="3" creationId="{00000000-0000-0000-0000-000000000000}"/>
          </ac:spMkLst>
        </pc:spChg>
        <pc:picChg chg="add mod">
          <ac:chgData name="Aurélien Mary" userId="3ec3e20e-d782-482e-a10d-42afb915f5db" providerId="ADAL" clId="{D0E68BD0-1DCF-4D50-83CB-04650B106D8F}" dt="2024-01-15T13:39:50.232" v="120" actId="14100"/>
          <ac:picMkLst>
            <pc:docMk/>
            <pc:sldMk cId="1434085255" sldId="300"/>
            <ac:picMk id="6" creationId="{A95D4447-13F0-7A41-E3DB-83102CFC4D60}"/>
          </ac:picMkLst>
        </pc:picChg>
        <pc:picChg chg="add mod">
          <ac:chgData name="Aurélien Mary" userId="3ec3e20e-d782-482e-a10d-42afb915f5db" providerId="ADAL" clId="{D0E68BD0-1DCF-4D50-83CB-04650B106D8F}" dt="2024-01-15T13:39:43.838" v="117" actId="14100"/>
          <ac:picMkLst>
            <pc:docMk/>
            <pc:sldMk cId="1434085255" sldId="300"/>
            <ac:picMk id="8" creationId="{25BDF51C-1B7B-9C5C-11C3-A7A386391CBF}"/>
          </ac:picMkLst>
        </pc:picChg>
        <pc:picChg chg="add mod">
          <ac:chgData name="Aurélien Mary" userId="3ec3e20e-d782-482e-a10d-42afb915f5db" providerId="ADAL" clId="{D0E68BD0-1DCF-4D50-83CB-04650B106D8F}" dt="2024-01-15T13:39:41.948" v="116" actId="1076"/>
          <ac:picMkLst>
            <pc:docMk/>
            <pc:sldMk cId="1434085255" sldId="300"/>
            <ac:picMk id="10" creationId="{240C62CE-B094-2449-6280-DDC59B8065E9}"/>
          </ac:picMkLst>
        </pc:picChg>
      </pc:sldChg>
      <pc:sldChg chg="addSp delSp modSp add mod ord">
        <pc:chgData name="Aurélien Mary" userId="3ec3e20e-d782-482e-a10d-42afb915f5db" providerId="ADAL" clId="{D0E68BD0-1DCF-4D50-83CB-04650B106D8F}" dt="2024-01-15T13:45:01.544" v="341" actId="1076"/>
        <pc:sldMkLst>
          <pc:docMk/>
          <pc:sldMk cId="708877559" sldId="301"/>
        </pc:sldMkLst>
        <pc:spChg chg="mod">
          <ac:chgData name="Aurélien Mary" userId="3ec3e20e-d782-482e-a10d-42afb915f5db" providerId="ADAL" clId="{D0E68BD0-1DCF-4D50-83CB-04650B106D8F}" dt="2024-01-15T13:44:07.486" v="338" actId="20577"/>
          <ac:spMkLst>
            <pc:docMk/>
            <pc:sldMk cId="708877559" sldId="301"/>
            <ac:spMk id="2" creationId="{00000000-0000-0000-0000-000000000000}"/>
          </ac:spMkLst>
        </pc:spChg>
        <pc:spChg chg="del">
          <ac:chgData name="Aurélien Mary" userId="3ec3e20e-d782-482e-a10d-42afb915f5db" providerId="ADAL" clId="{D0E68BD0-1DCF-4D50-83CB-04650B106D8F}" dt="2024-01-15T13:43:29.312" v="311" actId="478"/>
          <ac:spMkLst>
            <pc:docMk/>
            <pc:sldMk cId="708877559" sldId="301"/>
            <ac:spMk id="3" creationId="{00000000-0000-0000-0000-000000000000}"/>
          </ac:spMkLst>
        </pc:spChg>
        <pc:spChg chg="del">
          <ac:chgData name="Aurélien Mary" userId="3ec3e20e-d782-482e-a10d-42afb915f5db" providerId="ADAL" clId="{D0E68BD0-1DCF-4D50-83CB-04650B106D8F}" dt="2024-01-15T13:43:26.548" v="310" actId="478"/>
          <ac:spMkLst>
            <pc:docMk/>
            <pc:sldMk cId="708877559" sldId="301"/>
            <ac:spMk id="6" creationId="{00000000-0000-0000-0000-000000000000}"/>
          </ac:spMkLst>
        </pc:spChg>
        <pc:spChg chg="add del mod">
          <ac:chgData name="Aurélien Mary" userId="3ec3e20e-d782-482e-a10d-42afb915f5db" providerId="ADAL" clId="{D0E68BD0-1DCF-4D50-83CB-04650B106D8F}" dt="2024-01-15T13:44:59.276" v="339" actId="478"/>
          <ac:spMkLst>
            <pc:docMk/>
            <pc:sldMk cId="708877559" sldId="301"/>
            <ac:spMk id="8" creationId="{73489604-D188-0F50-C293-EE1DB72FD9F5}"/>
          </ac:spMkLst>
        </pc:spChg>
        <pc:graphicFrameChg chg="del">
          <ac:chgData name="Aurélien Mary" userId="3ec3e20e-d782-482e-a10d-42afb915f5db" providerId="ADAL" clId="{D0E68BD0-1DCF-4D50-83CB-04650B106D8F}" dt="2024-01-15T13:43:25.599" v="309" actId="478"/>
          <ac:graphicFrameMkLst>
            <pc:docMk/>
            <pc:sldMk cId="708877559" sldId="301"/>
            <ac:graphicFrameMk id="5" creationId="{00000000-0000-0000-0000-000000000000}"/>
          </ac:graphicFrameMkLst>
        </pc:graphicFrameChg>
        <pc:picChg chg="add mod">
          <ac:chgData name="Aurélien Mary" userId="3ec3e20e-d782-482e-a10d-42afb915f5db" providerId="ADAL" clId="{D0E68BD0-1DCF-4D50-83CB-04650B106D8F}" dt="2024-01-15T13:45:01.544" v="341" actId="1076"/>
          <ac:picMkLst>
            <pc:docMk/>
            <pc:sldMk cId="708877559" sldId="301"/>
            <ac:picMk id="10" creationId="{BE0A83A3-BC74-2438-E5F3-2F2C9980D367}"/>
          </ac:picMkLst>
        </pc:picChg>
      </pc:sldChg>
      <pc:sldChg chg="addSp delSp modSp new mod">
        <pc:chgData name="Aurélien Mary" userId="3ec3e20e-d782-482e-a10d-42afb915f5db" providerId="ADAL" clId="{D0E68BD0-1DCF-4D50-83CB-04650B106D8F}" dt="2024-01-15T13:44:00.465" v="319" actId="1076"/>
        <pc:sldMkLst>
          <pc:docMk/>
          <pc:sldMk cId="3374476323" sldId="302"/>
        </pc:sldMkLst>
        <pc:spChg chg="del">
          <ac:chgData name="Aurélien Mary" userId="3ec3e20e-d782-482e-a10d-42afb915f5db" providerId="ADAL" clId="{D0E68BD0-1DCF-4D50-83CB-04650B106D8F}" dt="2024-01-15T13:43:59.708" v="318" actId="478"/>
          <ac:spMkLst>
            <pc:docMk/>
            <pc:sldMk cId="3374476323" sldId="302"/>
            <ac:spMk id="2" creationId="{1A3607A8-9B2D-0991-7F2F-A6BCF878C438}"/>
          </ac:spMkLst>
        </pc:spChg>
        <pc:spChg chg="del">
          <ac:chgData name="Aurélien Mary" userId="3ec3e20e-d782-482e-a10d-42afb915f5db" providerId="ADAL" clId="{D0E68BD0-1DCF-4D50-83CB-04650B106D8F}" dt="2024-01-15T13:43:54.097" v="313" actId="478"/>
          <ac:spMkLst>
            <pc:docMk/>
            <pc:sldMk cId="3374476323" sldId="302"/>
            <ac:spMk id="3" creationId="{E4AF1477-5FCC-B523-E3E2-3163F7D5A63A}"/>
          </ac:spMkLst>
        </pc:spChg>
        <pc:picChg chg="add mod">
          <ac:chgData name="Aurélien Mary" userId="3ec3e20e-d782-482e-a10d-42afb915f5db" providerId="ADAL" clId="{D0E68BD0-1DCF-4D50-83CB-04650B106D8F}" dt="2024-01-15T13:44:00.465" v="319" actId="1076"/>
          <ac:picMkLst>
            <pc:docMk/>
            <pc:sldMk cId="3374476323" sldId="302"/>
            <ac:picMk id="6" creationId="{A3806952-6DA9-B630-5278-8439399E5B7B}"/>
          </ac:picMkLst>
        </pc:picChg>
      </pc:sldChg>
      <pc:sldChg chg="addSp delSp modSp new mod">
        <pc:chgData name="Aurélien Mary" userId="3ec3e20e-d782-482e-a10d-42afb915f5db" providerId="ADAL" clId="{D0E68BD0-1DCF-4D50-83CB-04650B106D8F}" dt="2024-01-15T13:50:06.909" v="800" actId="1076"/>
        <pc:sldMkLst>
          <pc:docMk/>
          <pc:sldMk cId="2352492098" sldId="303"/>
        </pc:sldMkLst>
        <pc:spChg chg="mod">
          <ac:chgData name="Aurélien Mary" userId="3ec3e20e-d782-482e-a10d-42afb915f5db" providerId="ADAL" clId="{D0E68BD0-1DCF-4D50-83CB-04650B106D8F}" dt="2024-01-15T13:45:24.886" v="344"/>
          <ac:spMkLst>
            <pc:docMk/>
            <pc:sldMk cId="2352492098" sldId="303"/>
            <ac:spMk id="2" creationId="{749DC2AA-1959-3691-3AA6-17D90B51D3D1}"/>
          </ac:spMkLst>
        </pc:spChg>
        <pc:spChg chg="del">
          <ac:chgData name="Aurélien Mary" userId="3ec3e20e-d782-482e-a10d-42afb915f5db" providerId="ADAL" clId="{D0E68BD0-1DCF-4D50-83CB-04650B106D8F}" dt="2024-01-15T13:45:19.680" v="343"/>
          <ac:spMkLst>
            <pc:docMk/>
            <pc:sldMk cId="2352492098" sldId="303"/>
            <ac:spMk id="3" creationId="{DAE9E5E2-2328-29C1-404B-F76C1F3B7E3B}"/>
          </ac:spMkLst>
        </pc:spChg>
        <pc:spChg chg="add mod">
          <ac:chgData name="Aurélien Mary" userId="3ec3e20e-d782-482e-a10d-42afb915f5db" providerId="ADAL" clId="{D0E68BD0-1DCF-4D50-83CB-04650B106D8F}" dt="2024-01-15T13:50:06.909" v="800" actId="1076"/>
          <ac:spMkLst>
            <pc:docMk/>
            <pc:sldMk cId="2352492098" sldId="303"/>
            <ac:spMk id="9" creationId="{77D5FB13-0E7B-719D-0F90-39583F687770}"/>
          </ac:spMkLst>
        </pc:spChg>
        <pc:picChg chg="add mod modCrop">
          <ac:chgData name="Aurélien Mary" userId="3ec3e20e-d782-482e-a10d-42afb915f5db" providerId="ADAL" clId="{D0E68BD0-1DCF-4D50-83CB-04650B106D8F}" dt="2024-01-15T13:45:58.680" v="359" actId="1076"/>
          <ac:picMkLst>
            <pc:docMk/>
            <pc:sldMk cId="2352492098" sldId="303"/>
            <ac:picMk id="6" creationId="{8601E212-F140-4004-BA00-AFBD006309BA}"/>
          </ac:picMkLst>
        </pc:picChg>
        <pc:picChg chg="add mod ord">
          <ac:chgData name="Aurélien Mary" userId="3ec3e20e-d782-482e-a10d-42afb915f5db" providerId="ADAL" clId="{D0E68BD0-1DCF-4D50-83CB-04650B106D8F}" dt="2024-01-15T13:45:52.654" v="357" actId="167"/>
          <ac:picMkLst>
            <pc:docMk/>
            <pc:sldMk cId="2352492098" sldId="303"/>
            <ac:picMk id="8" creationId="{470C677C-27E5-1FF0-903F-2BF14456DB12}"/>
          </ac:picMkLst>
        </pc:picChg>
      </pc:sldChg>
      <pc:sldChg chg="modSp new mod">
        <pc:chgData name="Aurélien Mary" userId="3ec3e20e-d782-482e-a10d-42afb915f5db" providerId="ADAL" clId="{D0E68BD0-1DCF-4D50-83CB-04650B106D8F}" dt="2024-01-15T13:47:27.378" v="618" actId="313"/>
        <pc:sldMkLst>
          <pc:docMk/>
          <pc:sldMk cId="4227758632" sldId="304"/>
        </pc:sldMkLst>
        <pc:spChg chg="mod">
          <ac:chgData name="Aurélien Mary" userId="3ec3e20e-d782-482e-a10d-42afb915f5db" providerId="ADAL" clId="{D0E68BD0-1DCF-4D50-83CB-04650B106D8F}" dt="2024-01-15T13:46:15.958" v="382" actId="20577"/>
          <ac:spMkLst>
            <pc:docMk/>
            <pc:sldMk cId="4227758632" sldId="304"/>
            <ac:spMk id="2" creationId="{F5549616-50AE-A184-C5C0-3E25F021B121}"/>
          </ac:spMkLst>
        </pc:spChg>
        <pc:spChg chg="mod">
          <ac:chgData name="Aurélien Mary" userId="3ec3e20e-d782-482e-a10d-42afb915f5db" providerId="ADAL" clId="{D0E68BD0-1DCF-4D50-83CB-04650B106D8F}" dt="2024-01-15T13:47:27.378" v="618" actId="313"/>
          <ac:spMkLst>
            <pc:docMk/>
            <pc:sldMk cId="4227758632" sldId="304"/>
            <ac:spMk id="3" creationId="{E8A28671-C2A3-33E0-E781-1E9522738EE2}"/>
          </ac:spMkLst>
        </pc:spChg>
      </pc:sldChg>
      <pc:sldChg chg="addSp modSp add mod">
        <pc:chgData name="Aurélien Mary" userId="3ec3e20e-d782-482e-a10d-42afb915f5db" providerId="ADAL" clId="{D0E68BD0-1DCF-4D50-83CB-04650B106D8F}" dt="2024-01-15T13:54:07.784" v="816" actId="1076"/>
        <pc:sldMkLst>
          <pc:docMk/>
          <pc:sldMk cId="1375472384" sldId="305"/>
        </pc:sldMkLst>
        <pc:spChg chg="mod">
          <ac:chgData name="Aurélien Mary" userId="3ec3e20e-d782-482e-a10d-42afb915f5db" providerId="ADAL" clId="{D0E68BD0-1DCF-4D50-83CB-04650B106D8F}" dt="2024-01-15T13:48:07.427" v="638" actId="20577"/>
          <ac:spMkLst>
            <pc:docMk/>
            <pc:sldMk cId="1375472384" sldId="305"/>
            <ac:spMk id="2" creationId="{F5549616-50AE-A184-C5C0-3E25F021B121}"/>
          </ac:spMkLst>
        </pc:spChg>
        <pc:spChg chg="mod">
          <ac:chgData name="Aurélien Mary" userId="3ec3e20e-d782-482e-a10d-42afb915f5db" providerId="ADAL" clId="{D0E68BD0-1DCF-4D50-83CB-04650B106D8F}" dt="2024-01-15T13:52:36.495" v="806" actId="1076"/>
          <ac:spMkLst>
            <pc:docMk/>
            <pc:sldMk cId="1375472384" sldId="305"/>
            <ac:spMk id="3" creationId="{E8A28671-C2A3-33E0-E781-1E9522738EE2}"/>
          </ac:spMkLst>
        </pc:spChg>
        <pc:picChg chg="add mod">
          <ac:chgData name="Aurélien Mary" userId="3ec3e20e-d782-482e-a10d-42afb915f5db" providerId="ADAL" clId="{D0E68BD0-1DCF-4D50-83CB-04650B106D8F}" dt="2024-01-15T13:54:07.784" v="816" actId="1076"/>
          <ac:picMkLst>
            <pc:docMk/>
            <pc:sldMk cId="1375472384" sldId="305"/>
            <ac:picMk id="6" creationId="{60B404B2-99EC-B38F-5FB4-223AD5EBA87F}"/>
          </ac:picMkLst>
        </pc:picChg>
        <pc:picChg chg="add mod">
          <ac:chgData name="Aurélien Mary" userId="3ec3e20e-d782-482e-a10d-42afb915f5db" providerId="ADAL" clId="{D0E68BD0-1DCF-4D50-83CB-04650B106D8F}" dt="2024-01-15T13:54:00.543" v="815" actId="1076"/>
          <ac:picMkLst>
            <pc:docMk/>
            <pc:sldMk cId="1375472384" sldId="305"/>
            <ac:picMk id="8" creationId="{34D64FF0-592F-B0F9-9654-0E97BD9B9276}"/>
          </ac:picMkLst>
        </pc:picChg>
      </pc:sldChg>
      <pc:sldChg chg="add">
        <pc:chgData name="Aurélien Mary" userId="3ec3e20e-d782-482e-a10d-42afb915f5db" providerId="ADAL" clId="{D0E68BD0-1DCF-4D50-83CB-04650B106D8F}" dt="2024-01-15T13:54:20.444" v="817"/>
        <pc:sldMkLst>
          <pc:docMk/>
          <pc:sldMk cId="2959427787" sldId="306"/>
        </pc:sldMkLst>
      </pc:sldChg>
      <pc:sldChg chg="addSp delSp modSp new mod">
        <pc:chgData name="Aurélien Mary" userId="3ec3e20e-d782-482e-a10d-42afb915f5db" providerId="ADAL" clId="{D0E68BD0-1DCF-4D50-83CB-04650B106D8F}" dt="2024-01-15T13:58:17.719" v="1064" actId="20577"/>
        <pc:sldMkLst>
          <pc:docMk/>
          <pc:sldMk cId="3799992493" sldId="307"/>
        </pc:sldMkLst>
        <pc:spChg chg="mod">
          <ac:chgData name="Aurélien Mary" userId="3ec3e20e-d782-482e-a10d-42afb915f5db" providerId="ADAL" clId="{D0E68BD0-1DCF-4D50-83CB-04650B106D8F}" dt="2024-01-15T13:55:35.041" v="888" actId="20577"/>
          <ac:spMkLst>
            <pc:docMk/>
            <pc:sldMk cId="3799992493" sldId="307"/>
            <ac:spMk id="2" creationId="{0152F07A-9485-8E72-7DC2-F15B4386D8AF}"/>
          </ac:spMkLst>
        </pc:spChg>
        <pc:spChg chg="del">
          <ac:chgData name="Aurélien Mary" userId="3ec3e20e-d782-482e-a10d-42afb915f5db" providerId="ADAL" clId="{D0E68BD0-1DCF-4D50-83CB-04650B106D8F}" dt="2024-01-15T13:55:02.628" v="832" actId="478"/>
          <ac:spMkLst>
            <pc:docMk/>
            <pc:sldMk cId="3799992493" sldId="307"/>
            <ac:spMk id="3" creationId="{2948062A-A023-95E3-E63A-5503E199A5DE}"/>
          </ac:spMkLst>
        </pc:spChg>
        <pc:spChg chg="add mod">
          <ac:chgData name="Aurélien Mary" userId="3ec3e20e-d782-482e-a10d-42afb915f5db" providerId="ADAL" clId="{D0E68BD0-1DCF-4D50-83CB-04650B106D8F}" dt="2024-01-15T13:57:55.782" v="1001" actId="1076"/>
          <ac:spMkLst>
            <pc:docMk/>
            <pc:sldMk cId="3799992493" sldId="307"/>
            <ac:spMk id="8" creationId="{C267B1F9-B9E7-2985-FA6D-8D853B68922E}"/>
          </ac:spMkLst>
        </pc:spChg>
        <pc:spChg chg="add mod">
          <ac:chgData name="Aurélien Mary" userId="3ec3e20e-d782-482e-a10d-42afb915f5db" providerId="ADAL" clId="{D0E68BD0-1DCF-4D50-83CB-04650B106D8F}" dt="2024-01-15T13:58:01.813" v="1004" actId="21"/>
          <ac:spMkLst>
            <pc:docMk/>
            <pc:sldMk cId="3799992493" sldId="307"/>
            <ac:spMk id="9" creationId="{8F182D86-6405-4435-2EAF-3CD61CE25789}"/>
          </ac:spMkLst>
        </pc:spChg>
        <pc:spChg chg="add mod">
          <ac:chgData name="Aurélien Mary" userId="3ec3e20e-d782-482e-a10d-42afb915f5db" providerId="ADAL" clId="{D0E68BD0-1DCF-4D50-83CB-04650B106D8F}" dt="2024-01-15T13:58:06.021" v="1007" actId="1076"/>
          <ac:spMkLst>
            <pc:docMk/>
            <pc:sldMk cId="3799992493" sldId="307"/>
            <ac:spMk id="12" creationId="{41A6334D-9039-316F-FE87-F466FA75DC9E}"/>
          </ac:spMkLst>
        </pc:spChg>
        <pc:spChg chg="add mod">
          <ac:chgData name="Aurélien Mary" userId="3ec3e20e-d782-482e-a10d-42afb915f5db" providerId="ADAL" clId="{D0E68BD0-1DCF-4D50-83CB-04650B106D8F}" dt="2024-01-15T13:58:17.719" v="1064" actId="20577"/>
          <ac:spMkLst>
            <pc:docMk/>
            <pc:sldMk cId="3799992493" sldId="307"/>
            <ac:spMk id="13" creationId="{1D53EC38-EB39-8B3E-C397-63E79B0F6B00}"/>
          </ac:spMkLst>
        </pc:spChg>
        <pc:picChg chg="add mod">
          <ac:chgData name="Aurélien Mary" userId="3ec3e20e-d782-482e-a10d-42afb915f5db" providerId="ADAL" clId="{D0E68BD0-1DCF-4D50-83CB-04650B106D8F}" dt="2024-01-15T13:55:26.377" v="881" actId="14100"/>
          <ac:picMkLst>
            <pc:docMk/>
            <pc:sldMk cId="3799992493" sldId="307"/>
            <ac:picMk id="6" creationId="{CA2CDD21-9EFC-BDE2-9987-52CDE63BF464}"/>
          </ac:picMkLst>
        </pc:picChg>
        <pc:picChg chg="add mod">
          <ac:chgData name="Aurélien Mary" userId="3ec3e20e-d782-482e-a10d-42afb915f5db" providerId="ADAL" clId="{D0E68BD0-1DCF-4D50-83CB-04650B106D8F}" dt="2024-01-15T13:58:02.749" v="1005" actId="1076"/>
          <ac:picMkLst>
            <pc:docMk/>
            <pc:sldMk cId="3799992493" sldId="307"/>
            <ac:picMk id="10" creationId="{8541FEDC-A172-511A-4FB1-33A63FB112C6}"/>
          </ac:picMkLst>
        </pc:picChg>
      </pc:sldChg>
    </pc:docChg>
  </pc:docChgLst>
  <pc:docChgLst>
    <pc:chgData name="mary.aurelien@chuamiens.onmicrosoft.com" userId="3ec3e20e-d782-482e-a10d-42afb915f5db" providerId="ADAL" clId="{26552A4B-ABB3-4C0A-B7FB-F2C7DDC055CD}"/>
    <pc:docChg chg="modSld">
      <pc:chgData name="mary.aurelien@chuamiens.onmicrosoft.com" userId="3ec3e20e-d782-482e-a10d-42afb915f5db" providerId="ADAL" clId="{26552A4B-ABB3-4C0A-B7FB-F2C7DDC055CD}" dt="2023-04-05T16:11:35.016" v="3" actId="20577"/>
      <pc:docMkLst>
        <pc:docMk/>
      </pc:docMkLst>
      <pc:sldChg chg="modSp mod">
        <pc:chgData name="mary.aurelien@chuamiens.onmicrosoft.com" userId="3ec3e20e-d782-482e-a10d-42afb915f5db" providerId="ADAL" clId="{26552A4B-ABB3-4C0A-B7FB-F2C7DDC055CD}" dt="2023-04-05T16:11:35.016" v="3" actId="20577"/>
        <pc:sldMkLst>
          <pc:docMk/>
          <pc:sldMk cId="1440103552" sldId="256"/>
        </pc:sldMkLst>
        <pc:spChg chg="mod">
          <ac:chgData name="mary.aurelien@chuamiens.onmicrosoft.com" userId="3ec3e20e-d782-482e-a10d-42afb915f5db" providerId="ADAL" clId="{26552A4B-ABB3-4C0A-B7FB-F2C7DDC055CD}" dt="2023-04-05T16:11:35.016" v="3" actId="20577"/>
          <ac:spMkLst>
            <pc:docMk/>
            <pc:sldMk cId="1440103552" sldId="256"/>
            <ac:spMk id="3" creationId="{00000000-0000-0000-0000-000000000000}"/>
          </ac:spMkLst>
        </pc:spChg>
      </pc:sldChg>
    </pc:docChg>
  </pc:docChgLst>
  <pc:docChgLst>
    <pc:chgData name="Aurélien Mary" userId="3ec3e20e-d782-482e-a10d-42afb915f5db" providerId="ADAL" clId="{FB3F5514-EAD4-4FE4-985E-E95C946E6A2C}"/>
    <pc:docChg chg="custSel addSld delSld modSld sldOrd">
      <pc:chgData name="Aurélien Mary" userId="3ec3e20e-d782-482e-a10d-42afb915f5db" providerId="ADAL" clId="{FB3F5514-EAD4-4FE4-985E-E95C946E6A2C}" dt="2023-09-25T07:13:02.453" v="342" actId="113"/>
      <pc:docMkLst>
        <pc:docMk/>
      </pc:docMkLst>
      <pc:sldChg chg="modSp mod">
        <pc:chgData name="Aurélien Mary" userId="3ec3e20e-d782-482e-a10d-42afb915f5db" providerId="ADAL" clId="{FB3F5514-EAD4-4FE4-985E-E95C946E6A2C}" dt="2023-09-25T07:07:53.443" v="4" actId="20577"/>
        <pc:sldMkLst>
          <pc:docMk/>
          <pc:sldMk cId="1440103552" sldId="256"/>
        </pc:sldMkLst>
        <pc:spChg chg="mod">
          <ac:chgData name="Aurélien Mary" userId="3ec3e20e-d782-482e-a10d-42afb915f5db" providerId="ADAL" clId="{FB3F5514-EAD4-4FE4-985E-E95C946E6A2C}" dt="2023-09-25T07:07:53.443" v="4" actId="20577"/>
          <ac:spMkLst>
            <pc:docMk/>
            <pc:sldMk cId="1440103552" sldId="256"/>
            <ac:spMk id="3" creationId="{00000000-0000-0000-0000-000000000000}"/>
          </ac:spMkLst>
        </pc:spChg>
      </pc:sldChg>
      <pc:sldChg chg="modSp mod">
        <pc:chgData name="Aurélien Mary" userId="3ec3e20e-d782-482e-a10d-42afb915f5db" providerId="ADAL" clId="{FB3F5514-EAD4-4FE4-985E-E95C946E6A2C}" dt="2023-09-25T07:13:02.453" v="342" actId="113"/>
        <pc:sldMkLst>
          <pc:docMk/>
          <pc:sldMk cId="288537961" sldId="268"/>
        </pc:sldMkLst>
        <pc:spChg chg="mod">
          <ac:chgData name="Aurélien Mary" userId="3ec3e20e-d782-482e-a10d-42afb915f5db" providerId="ADAL" clId="{FB3F5514-EAD4-4FE4-985E-E95C946E6A2C}" dt="2023-09-25T07:13:02.453" v="342" actId="113"/>
          <ac:spMkLst>
            <pc:docMk/>
            <pc:sldMk cId="288537961" sldId="268"/>
            <ac:spMk id="3" creationId="{00000000-0000-0000-0000-000000000000}"/>
          </ac:spMkLst>
        </pc:spChg>
      </pc:sldChg>
      <pc:sldChg chg="modSp mod">
        <pc:chgData name="Aurélien Mary" userId="3ec3e20e-d782-482e-a10d-42afb915f5db" providerId="ADAL" clId="{FB3F5514-EAD4-4FE4-985E-E95C946E6A2C}" dt="2023-09-25T07:09:05.542" v="96" actId="14100"/>
        <pc:sldMkLst>
          <pc:docMk/>
          <pc:sldMk cId="2157380755" sldId="276"/>
        </pc:sldMkLst>
        <pc:spChg chg="mod">
          <ac:chgData name="Aurélien Mary" userId="3ec3e20e-d782-482e-a10d-42afb915f5db" providerId="ADAL" clId="{FB3F5514-EAD4-4FE4-985E-E95C946E6A2C}" dt="2023-09-25T07:09:05.542" v="96" actId="14100"/>
          <ac:spMkLst>
            <pc:docMk/>
            <pc:sldMk cId="2157380755" sldId="276"/>
            <ac:spMk id="3" creationId="{00000000-0000-0000-0000-000000000000}"/>
          </ac:spMkLst>
        </pc:spChg>
      </pc:sldChg>
      <pc:sldChg chg="modSp mod ord">
        <pc:chgData name="Aurélien Mary" userId="3ec3e20e-d782-482e-a10d-42afb915f5db" providerId="ADAL" clId="{FB3F5514-EAD4-4FE4-985E-E95C946E6A2C}" dt="2023-09-25T07:11:19.378" v="237" actId="115"/>
        <pc:sldMkLst>
          <pc:docMk/>
          <pc:sldMk cId="679583083" sldId="285"/>
        </pc:sldMkLst>
        <pc:spChg chg="mod">
          <ac:chgData name="Aurélien Mary" userId="3ec3e20e-d782-482e-a10d-42afb915f5db" providerId="ADAL" clId="{FB3F5514-EAD4-4FE4-985E-E95C946E6A2C}" dt="2023-09-25T07:09:50.250" v="103" actId="207"/>
          <ac:spMkLst>
            <pc:docMk/>
            <pc:sldMk cId="679583083" sldId="285"/>
            <ac:spMk id="2" creationId="{00000000-0000-0000-0000-000000000000}"/>
          </ac:spMkLst>
        </pc:spChg>
        <pc:spChg chg="mod">
          <ac:chgData name="Aurélien Mary" userId="3ec3e20e-d782-482e-a10d-42afb915f5db" providerId="ADAL" clId="{FB3F5514-EAD4-4FE4-985E-E95C946E6A2C}" dt="2023-09-25T07:11:19.378" v="237" actId="115"/>
          <ac:spMkLst>
            <pc:docMk/>
            <pc:sldMk cId="679583083" sldId="285"/>
            <ac:spMk id="3" creationId="{00000000-0000-0000-0000-000000000000}"/>
          </ac:spMkLst>
        </pc:spChg>
      </pc:sldChg>
      <pc:sldChg chg="add del">
        <pc:chgData name="Aurélien Mary" userId="3ec3e20e-d782-482e-a10d-42afb915f5db" providerId="ADAL" clId="{FB3F5514-EAD4-4FE4-985E-E95C946E6A2C}" dt="2023-09-25T07:09:33.551" v="98" actId="47"/>
        <pc:sldMkLst>
          <pc:docMk/>
          <pc:sldMk cId="2277928932" sldId="299"/>
        </pc:sldMkLst>
      </pc:sldChg>
      <pc:sldChg chg="modSp add mod">
        <pc:chgData name="Aurélien Mary" userId="3ec3e20e-d782-482e-a10d-42afb915f5db" providerId="ADAL" clId="{FB3F5514-EAD4-4FE4-985E-E95C946E6A2C}" dt="2023-09-25T07:12:39.739" v="341" actId="1076"/>
        <pc:sldMkLst>
          <pc:docMk/>
          <pc:sldMk cId="4107326935" sldId="299"/>
        </pc:sldMkLst>
        <pc:spChg chg="mod">
          <ac:chgData name="Aurélien Mary" userId="3ec3e20e-d782-482e-a10d-42afb915f5db" providerId="ADAL" clId="{FB3F5514-EAD4-4FE4-985E-E95C946E6A2C}" dt="2023-09-25T07:11:57.893" v="259" actId="20577"/>
          <ac:spMkLst>
            <pc:docMk/>
            <pc:sldMk cId="4107326935" sldId="299"/>
            <ac:spMk id="2" creationId="{00000000-0000-0000-0000-000000000000}"/>
          </ac:spMkLst>
        </pc:spChg>
        <pc:spChg chg="mod">
          <ac:chgData name="Aurélien Mary" userId="3ec3e20e-d782-482e-a10d-42afb915f5db" providerId="ADAL" clId="{FB3F5514-EAD4-4FE4-985E-E95C946E6A2C}" dt="2023-09-25T07:12:39.739" v="341" actId="1076"/>
          <ac:spMkLst>
            <pc:docMk/>
            <pc:sldMk cId="4107326935" sldId="299"/>
            <ac:spMk id="3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FA5E30-A385-4111-B3DA-71239257992A}" type="datetimeFigureOut">
              <a:rPr lang="fr-FR" smtClean="0"/>
              <a:t>15/01/2024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55CA17-7E85-4BC7-B182-74E3FB16D30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26771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="1"/>
              <a:t>Pharmaceutical Care Network Europe</a:t>
            </a:r>
          </a:p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55CA17-7E85-4BC7-B182-74E3FB16D30D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317729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F7569-01C6-4F46-9C5C-BB0D90F3A58D}" type="datetime1">
              <a:rPr lang="fr-FR" smtClean="0"/>
              <a:t>15/01/2024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41D91-D538-4786-94A1-B732D51873E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349020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8530B-804B-483F-A133-21784B97AEF1}" type="datetime1">
              <a:rPr lang="fr-FR" smtClean="0"/>
              <a:t>15/01/2024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41D91-D538-4786-94A1-B732D51873E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782023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13BD3-B22A-420F-9F98-9728FAC54E11}" type="datetime1">
              <a:rPr lang="fr-FR" smtClean="0"/>
              <a:t>15/01/2024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41D91-D538-4786-94A1-B732D51873E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360169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320824"/>
            <a:ext cx="8229600" cy="9525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390120"/>
            <a:ext cx="8229600" cy="3771636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58822-7BD6-489B-8C98-C6A1E0DDF897}" type="datetime1">
              <a:rPr lang="fr-FR" smtClean="0"/>
              <a:t>15/01/2024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41D91-D538-4786-94A1-B732D51873E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36378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640D7-806E-4EF3-9913-5A2153ED0F09}" type="datetime1">
              <a:rPr lang="fr-FR" smtClean="0"/>
              <a:t>15/01/2024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41D91-D538-4786-94A1-B732D51873E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85100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052B9-10AB-4DEC-A64A-EA527C4B9AFB}" type="datetime1">
              <a:rPr lang="fr-FR" smtClean="0"/>
              <a:t>15/01/2024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41D91-D538-4786-94A1-B732D51873E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202750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A40BE-A648-43C7-9A2F-4C501751C611}" type="datetime1">
              <a:rPr lang="fr-FR" smtClean="0"/>
              <a:t>15/01/2024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41D91-D538-4786-94A1-B732D51873E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521564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0304F-441B-4E3F-A6AB-3D1EBCB68E88}" type="datetime1">
              <a:rPr lang="fr-FR" smtClean="0"/>
              <a:t>15/01/2024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41D91-D538-4786-94A1-B732D51873E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46443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4BD63-F7FC-468F-9D70-A8D72414DE73}" type="datetime1">
              <a:rPr lang="fr-FR" smtClean="0"/>
              <a:t>15/01/2024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41D91-D538-4786-94A1-B732D51873E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55297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69681-D22D-4C8E-83DC-E40D0CB394A2}" type="datetime1">
              <a:rPr lang="fr-FR" smtClean="0"/>
              <a:t>15/01/2024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41D91-D538-4786-94A1-B732D51873E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39064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3DE3D-F793-406F-8903-D2768A95C42A}" type="datetime1">
              <a:rPr lang="fr-FR" smtClean="0"/>
              <a:t>15/01/2024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41D91-D538-4786-94A1-B732D51873E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42762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microsoft.com/office/2007/relationships/hdphoto" Target="../media/hdphoto2.wdp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Connecteur droit 18"/>
          <p:cNvCxnSpPr/>
          <p:nvPr userDrawn="1"/>
        </p:nvCxnSpPr>
        <p:spPr>
          <a:xfrm>
            <a:off x="6156176" y="97193"/>
            <a:ext cx="2987824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 userDrawn="1"/>
        </p:nvSpPr>
        <p:spPr>
          <a:xfrm flipH="1">
            <a:off x="8676455" y="49188"/>
            <a:ext cx="294666" cy="1750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3" name="Connecteur droit 22"/>
          <p:cNvCxnSpPr/>
          <p:nvPr userDrawn="1"/>
        </p:nvCxnSpPr>
        <p:spPr>
          <a:xfrm>
            <a:off x="475928" y="224193"/>
            <a:ext cx="122413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/>
          <p:cNvCxnSpPr/>
          <p:nvPr userDrawn="1"/>
        </p:nvCxnSpPr>
        <p:spPr>
          <a:xfrm>
            <a:off x="323528" y="97193"/>
            <a:ext cx="122413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64076A-35C0-42DA-A192-F8F970EA9620}" type="datetime1">
              <a:rPr lang="fr-FR" smtClean="0"/>
              <a:t>15/01/2024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041D91-D538-4786-94A1-B732D51873EF}" type="slidenum">
              <a:rPr lang="fr-FR" smtClean="0"/>
              <a:t>‹N°›</a:t>
            </a:fld>
            <a:endParaRPr lang="fr-FR"/>
          </a:p>
        </p:txBody>
      </p:sp>
      <p:sp>
        <p:nvSpPr>
          <p:cNvPr id="12" name="Corde 11"/>
          <p:cNvSpPr/>
          <p:nvPr userDrawn="1"/>
        </p:nvSpPr>
        <p:spPr>
          <a:xfrm>
            <a:off x="35496" y="43596"/>
            <a:ext cx="576064" cy="608489"/>
          </a:xfrm>
          <a:prstGeom prst="chord">
            <a:avLst>
              <a:gd name="adj1" fmla="val 2699995"/>
              <a:gd name="adj2" fmla="val 16200000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13" name="Ellipse 12"/>
          <p:cNvSpPr/>
          <p:nvPr userDrawn="1"/>
        </p:nvSpPr>
        <p:spPr>
          <a:xfrm>
            <a:off x="323528" y="160939"/>
            <a:ext cx="288032" cy="245328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pic>
        <p:nvPicPr>
          <p:cNvPr id="20" name="Image 19"/>
          <p:cNvPicPr/>
          <p:nvPr userDrawn="1"/>
        </p:nvPicPr>
        <p:blipFill>
          <a:blip r:embed="rId1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artisticPhotocopy trans="51000" detail="5"/>
                    </a14:imgEffect>
                    <a14:imgEffect>
                      <a14:saturation sat="99000"/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24594"/>
            <a:ext cx="936104" cy="456642"/>
          </a:xfrm>
          <a:prstGeom prst="rect">
            <a:avLst/>
          </a:prstGeom>
          <a:ln w="12700">
            <a:solidFill>
              <a:srgbClr val="C00000"/>
            </a:solidFill>
          </a:ln>
        </p:spPr>
      </p:pic>
      <p:pic>
        <p:nvPicPr>
          <p:cNvPr id="21" name="Image 20" descr="C:\Users\aurmar\AppData\Local\Microsoft\Windows\INetCache\Content.MSO\96B2050.tmp"/>
          <p:cNvPicPr/>
          <p:nvPr userDrawn="1"/>
        </p:nvPicPr>
        <p:blipFill>
          <a:blip r:embed="rId1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4107" y="24594"/>
            <a:ext cx="432048" cy="456642"/>
          </a:xfrm>
          <a:prstGeom prst="rect">
            <a:avLst/>
          </a:prstGeom>
          <a:solidFill>
            <a:srgbClr val="FFFFFF">
              <a:shade val="85000"/>
            </a:srgbClr>
          </a:solidFill>
          <a:ln w="6350" cap="sq">
            <a:solidFill>
              <a:srgbClr val="C00000"/>
            </a:solidFill>
            <a:miter lim="800000"/>
          </a:ln>
          <a:effectLst/>
        </p:spPr>
      </p:pic>
      <p:pic>
        <p:nvPicPr>
          <p:cNvPr id="24" name="Picture 2" descr="Heart - Wikipedia"/>
          <p:cNvPicPr>
            <a:picLocks noChangeAspect="1" noChangeArrowheads="1"/>
          </p:cNvPicPr>
          <p:nvPr userDrawn="1"/>
        </p:nvPicPr>
        <p:blipFill>
          <a:blip r:embed="rId16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456" y="36004"/>
            <a:ext cx="294666" cy="445232"/>
          </a:xfrm>
          <a:prstGeom prst="rect">
            <a:avLst/>
          </a:prstGeom>
          <a:noFill/>
          <a:ln w="1270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1802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microsoft.com/office/2007/relationships/hdphoto" Target="../media/hdphoto3.wdp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recherche-clinique.chu-amiens.fr/CSOnline/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5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mailto:mary.aurelien@chu-amiens.fr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36512" y="-22820"/>
            <a:ext cx="9180512" cy="11692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99243" y="2065412"/>
            <a:ext cx="8666665" cy="1766523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fr-FR" dirty="0"/>
              <a:t>Etude 3AOD</a:t>
            </a:r>
            <a:br>
              <a:rPr lang="fr-FR" dirty="0"/>
            </a:br>
            <a:r>
              <a:rPr lang="fr-FR" sz="2700" b="1" dirty="0"/>
              <a:t>Evaluation de l’Adhésion des patients Ambulatoires traités par un Anticoagulant Oral Direct pour une fibrillation atriale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63488" y="4349328"/>
            <a:ext cx="6400800" cy="1460500"/>
          </a:xfrm>
        </p:spPr>
        <p:txBody>
          <a:bodyPr>
            <a:normAutofit/>
          </a:bodyPr>
          <a:lstStyle/>
          <a:p>
            <a:pPr algn="l"/>
            <a:r>
              <a:rPr lang="fr-FR" sz="2000" dirty="0"/>
              <a:t>09/2023</a:t>
            </a:r>
          </a:p>
        </p:txBody>
      </p:sp>
      <p:sp>
        <p:nvSpPr>
          <p:cNvPr id="4" name="Rectangle 3"/>
          <p:cNvSpPr/>
          <p:nvPr/>
        </p:nvSpPr>
        <p:spPr>
          <a:xfrm>
            <a:off x="5076056" y="4009628"/>
            <a:ext cx="36724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r">
              <a:buAutoNum type="alphaUcPeriod"/>
            </a:pP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Mary</a:t>
            </a:r>
          </a:p>
          <a:p>
            <a:pPr algn="r"/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M. Brazier</a:t>
            </a:r>
          </a:p>
          <a:p>
            <a:pPr algn="r"/>
            <a:endParaRPr lang="fr-FR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41D91-D538-4786-94A1-B732D51873EF}" type="slidenum">
              <a:rPr lang="fr-FR" smtClean="0"/>
              <a:t>1</a:t>
            </a:fld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7884368" y="5017740"/>
            <a:ext cx="1187624" cy="6291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pic>
        <p:nvPicPr>
          <p:cNvPr id="12" name="Image 11"/>
          <p:cNvPicPr/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 trans="51000" detail="5"/>
                    </a14:imgEffect>
                    <a14:imgEffect>
                      <a14:saturation sat="99000"/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93204"/>
            <a:ext cx="2232248" cy="1224136"/>
          </a:xfrm>
          <a:prstGeom prst="rect">
            <a:avLst/>
          </a:prstGeom>
          <a:ln w="12700">
            <a:solidFill>
              <a:srgbClr val="C00000"/>
            </a:solidFill>
          </a:ln>
        </p:spPr>
      </p:pic>
      <p:pic>
        <p:nvPicPr>
          <p:cNvPr id="13" name="Image 12" descr="C:\Users\aurmar\AppData\Local\Microsoft\Windows\INetCache\Content.MSO\96B2050.tmp"/>
          <p:cNvPicPr/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93204"/>
            <a:ext cx="1296144" cy="1224136"/>
          </a:xfrm>
          <a:prstGeom prst="rect">
            <a:avLst/>
          </a:prstGeom>
          <a:solidFill>
            <a:srgbClr val="FFFFFF">
              <a:shade val="85000"/>
            </a:srgbClr>
          </a:solidFill>
          <a:ln w="6350" cap="sq">
            <a:solidFill>
              <a:srgbClr val="C00000"/>
            </a:solidFill>
            <a:miter lim="800000"/>
          </a:ln>
          <a:effectLst/>
        </p:spPr>
      </p:pic>
      <p:pic>
        <p:nvPicPr>
          <p:cNvPr id="19" name="Image 18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2260" y="4878321"/>
            <a:ext cx="939800" cy="622300"/>
          </a:xfrm>
          <a:prstGeom prst="rect">
            <a:avLst/>
          </a:prstGeom>
        </p:spPr>
      </p:pic>
      <p:pic>
        <p:nvPicPr>
          <p:cNvPr id="20" name="Image 19" descr="Fichier:Université de Picardie (logo).svg — Wikipédia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4785138"/>
            <a:ext cx="720080" cy="8086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Heart - Wikipedia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2160" y="193204"/>
            <a:ext cx="810163" cy="1224136"/>
          </a:xfrm>
          <a:prstGeom prst="rect">
            <a:avLst/>
          </a:prstGeom>
          <a:noFill/>
          <a:ln w="1270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01035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E9B581E-F9F7-36CA-6FA5-DAA05E644B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41D91-D538-4786-94A1-B732D51873EF}" type="slidenum">
              <a:rPr lang="fr-FR" smtClean="0"/>
              <a:t>10</a:t>
            </a:fld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A3806952-6DA9-B630-5278-8439399E5B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057300"/>
            <a:ext cx="6898719" cy="4074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4763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5549616-50AE-A184-C5C0-3E25F021B1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solidFill>
                  <a:srgbClr val="FF0000"/>
                </a:solidFill>
              </a:rPr>
              <a:t>Importance clinique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8A28671-C2A3-33E0-E781-1E9522738E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99323"/>
            <a:ext cx="8229600" cy="3771636"/>
          </a:xfrm>
        </p:spPr>
        <p:txBody>
          <a:bodyPr/>
          <a:lstStyle/>
          <a:p>
            <a:r>
              <a:rPr lang="fr-FR" dirty="0"/>
              <a:t>Citée dans de nombreuses recommandations</a:t>
            </a:r>
          </a:p>
          <a:p>
            <a:pPr marL="457200" lvl="1" indent="0">
              <a:buNone/>
            </a:pPr>
            <a:r>
              <a:rPr lang="fr-FR" dirty="0"/>
              <a:t>- réévaluation avant escalade : diabète, HTA, VIH, IC, FA…</a:t>
            </a:r>
          </a:p>
          <a:p>
            <a:pPr marL="457200" lvl="1" indent="0">
              <a:buNone/>
            </a:pP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78F1A9F-7835-E97F-6265-739C3D610E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41D91-D538-4786-94A1-B732D51873EF}" type="slidenum">
              <a:rPr lang="fr-FR" smtClean="0"/>
              <a:t>11</a:t>
            </a:fld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60B404B2-99EC-B38F-5FB4-223AD5EBA8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052" y="2641476"/>
            <a:ext cx="4258320" cy="1808328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34D64FF0-592F-B0F9-9654-0E97BD9B92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2845513"/>
            <a:ext cx="3435988" cy="2451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4723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5549616-50AE-A184-C5C0-3E25F021B1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solidFill>
                  <a:srgbClr val="FF0000"/>
                </a:solidFill>
              </a:rPr>
              <a:t>Mesure de l’adhésion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8A28671-C2A3-33E0-E781-1E9522738E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Persistance : arrêt de renouvellement sur une longue durée (non </a:t>
            </a:r>
            <a:r>
              <a:rPr lang="fr-FR" dirty="0" err="1"/>
              <a:t>consuelle</a:t>
            </a:r>
            <a:r>
              <a:rPr lang="fr-FR" dirty="0"/>
              <a:t> &gt;3-6 mois).</a:t>
            </a:r>
          </a:p>
          <a:p>
            <a:endParaRPr lang="fr-FR" dirty="0"/>
          </a:p>
          <a:p>
            <a:r>
              <a:rPr lang="fr-FR" dirty="0"/>
              <a:t>Observance:</a:t>
            </a:r>
          </a:p>
          <a:p>
            <a:pPr lvl="1"/>
            <a:r>
              <a:rPr lang="fr-FR" dirty="0"/>
              <a:t>Subjectif : Questionnaire (médicale)</a:t>
            </a:r>
          </a:p>
          <a:p>
            <a:pPr lvl="1"/>
            <a:r>
              <a:rPr lang="fr-FR" dirty="0"/>
              <a:t>Objectif : renouvellement MPR. PDC.</a:t>
            </a:r>
          </a:p>
          <a:p>
            <a:pPr lvl="1"/>
            <a:r>
              <a:rPr lang="fr-FR" dirty="0"/>
              <a:t>Outils : pilulier électronique.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78F1A9F-7835-E97F-6265-739C3D610E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41D91-D538-4786-94A1-B732D51873EF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277586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5549616-50AE-A184-C5C0-3E25F021B1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solidFill>
                  <a:srgbClr val="FF0000"/>
                </a:solidFill>
              </a:rPr>
              <a:t>Mesure de l’adhésion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8A28671-C2A3-33E0-E781-1E9522738E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Persistance : arrêt de renouvellement sur une longue durée (non </a:t>
            </a:r>
            <a:r>
              <a:rPr lang="fr-FR" dirty="0" err="1"/>
              <a:t>consuelle</a:t>
            </a:r>
            <a:r>
              <a:rPr lang="fr-FR" dirty="0"/>
              <a:t> &gt;3-6 mois).</a:t>
            </a:r>
          </a:p>
          <a:p>
            <a:endParaRPr lang="fr-FR" dirty="0"/>
          </a:p>
          <a:p>
            <a:r>
              <a:rPr lang="fr-FR" dirty="0"/>
              <a:t>Observance:</a:t>
            </a:r>
          </a:p>
          <a:p>
            <a:pPr lvl="1"/>
            <a:r>
              <a:rPr lang="fr-FR" dirty="0"/>
              <a:t>Subjectif : Questionnaire (médicale)</a:t>
            </a:r>
          </a:p>
          <a:p>
            <a:pPr lvl="1"/>
            <a:r>
              <a:rPr lang="fr-FR" dirty="0"/>
              <a:t>Objectif : renouvellement MPR. PDC.</a:t>
            </a:r>
          </a:p>
          <a:p>
            <a:pPr lvl="1"/>
            <a:r>
              <a:rPr lang="fr-FR" dirty="0"/>
              <a:t>Outils : pilulier électronique.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78F1A9F-7835-E97F-6265-739C3D610E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41D91-D538-4786-94A1-B732D51873EF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594277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152F07A-9485-8E72-7DC2-F15B4386D8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21196"/>
            <a:ext cx="8229600" cy="952500"/>
          </a:xfrm>
        </p:spPr>
        <p:txBody>
          <a:bodyPr/>
          <a:lstStyle/>
          <a:p>
            <a:r>
              <a:rPr lang="fr-FR" dirty="0"/>
              <a:t>Questionnaires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986D58C-331A-874F-39B9-0667F630B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41D91-D538-4786-94A1-B732D51873EF}" type="slidenum">
              <a:rPr lang="fr-FR" smtClean="0"/>
              <a:t>14</a:t>
            </a:fld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CA2CDD21-9EFC-BDE2-9987-52CDE63BF4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1366654"/>
            <a:ext cx="3168352" cy="4234576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C267B1F9-B9E7-2985-FA6D-8D853B68922E}"/>
              </a:ext>
            </a:extLst>
          </p:cNvPr>
          <p:cNvSpPr txBox="1"/>
          <p:nvPr/>
        </p:nvSpPr>
        <p:spPr>
          <a:xfrm>
            <a:off x="-252536" y="1035509"/>
            <a:ext cx="50405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fr-FR" dirty="0"/>
              <a:t>Générique: </a:t>
            </a:r>
            <a:r>
              <a:rPr lang="fr-FR" dirty="0" err="1"/>
              <a:t>Girerd</a:t>
            </a:r>
            <a:r>
              <a:rPr lang="fr-FR" dirty="0"/>
              <a:t>. </a:t>
            </a:r>
            <a:r>
              <a:rPr lang="fr-FR" dirty="0" err="1"/>
              <a:t>Morerisky</a:t>
            </a:r>
            <a:r>
              <a:rPr lang="fr-FR" dirty="0"/>
              <a:t> (MM4 ou MM8)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8F182D86-6405-4435-2EAF-3CD61CE25789}"/>
              </a:ext>
            </a:extLst>
          </p:cNvPr>
          <p:cNvSpPr txBox="1"/>
          <p:nvPr/>
        </p:nvSpPr>
        <p:spPr>
          <a:xfrm>
            <a:off x="3619894" y="2945903"/>
            <a:ext cx="504056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fr-FR" dirty="0"/>
              <a:t>Spécifique:</a:t>
            </a:r>
          </a:p>
          <a:p>
            <a:pPr lvl="1"/>
            <a:r>
              <a:rPr lang="fr-FR" dirty="0"/>
              <a:t>CQR en rhumato</a:t>
            </a:r>
          </a:p>
          <a:p>
            <a:pPr lvl="1"/>
            <a:r>
              <a:rPr lang="fr-FR" dirty="0" err="1"/>
              <a:t>Belief</a:t>
            </a:r>
            <a:r>
              <a:rPr lang="fr-FR" dirty="0"/>
              <a:t> en sociologie</a:t>
            </a:r>
          </a:p>
          <a:p>
            <a:pPr lvl="1"/>
            <a:endParaRPr lang="fr-FR" dirty="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8541FEDC-A172-511A-4FB1-33A63FB112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824758"/>
            <a:ext cx="4895349" cy="701227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41A6334D-9039-316F-FE87-F466FA75DC9E}"/>
              </a:ext>
            </a:extLst>
          </p:cNvPr>
          <p:cNvSpPr txBox="1"/>
          <p:nvPr/>
        </p:nvSpPr>
        <p:spPr>
          <a:xfrm>
            <a:off x="3563888" y="1514697"/>
            <a:ext cx="47135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fr-FR" dirty="0"/>
              <a:t>EVA-like : </a:t>
            </a:r>
            <a:r>
              <a:rPr lang="fr-FR" dirty="0" err="1"/>
              <a:t>Kalichman</a:t>
            </a:r>
            <a:endParaRPr lang="fr-FR" dirty="0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1D53EC38-EB39-8B3E-C397-63E79B0F6B00}"/>
              </a:ext>
            </a:extLst>
          </p:cNvPr>
          <p:cNvSpPr txBox="1"/>
          <p:nvPr/>
        </p:nvSpPr>
        <p:spPr>
          <a:xfrm>
            <a:off x="3783417" y="4510756"/>
            <a:ext cx="471351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fr-FR" dirty="0"/>
              <a:t>Essentiellement: vu et développé par des médecins</a:t>
            </a:r>
          </a:p>
        </p:txBody>
      </p:sp>
    </p:spTree>
    <p:extLst>
      <p:ext uri="{BB962C8B-B14F-4D97-AF65-F5344CB8AC3E}">
        <p14:creationId xmlns:p14="http://schemas.microsoft.com/office/powerpoint/2010/main" val="37999924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Critères de jugement :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201316"/>
            <a:ext cx="8229600" cy="3960440"/>
          </a:xfrm>
        </p:spPr>
        <p:txBody>
          <a:bodyPr>
            <a:normAutofit/>
          </a:bodyPr>
          <a:lstStyle/>
          <a:p>
            <a:pPr lvl="0"/>
            <a:r>
              <a:rPr lang="fr-FR" b="1" dirty="0"/>
              <a:t>PRIMAIRE</a:t>
            </a:r>
          </a:p>
          <a:p>
            <a:pPr lvl="1"/>
            <a:r>
              <a:rPr lang="fr-FR" i="1" dirty="0"/>
              <a:t>Détermination du PDC « Proportion of </a:t>
            </a:r>
            <a:r>
              <a:rPr lang="fr-FR" i="1" dirty="0" err="1"/>
              <a:t>Days</a:t>
            </a:r>
            <a:r>
              <a:rPr lang="fr-FR" i="1" dirty="0"/>
              <a:t> </a:t>
            </a:r>
            <a:r>
              <a:rPr lang="fr-FR" i="1" dirty="0" err="1"/>
              <a:t>Covered</a:t>
            </a:r>
            <a:r>
              <a:rPr lang="fr-FR" i="1" dirty="0"/>
              <a:t>» spécifique à l’AOD (sur les 12 derniers mois) des patients venant renouveler leur traitement en officine de pharmacie pour une fibrillation atriale</a:t>
            </a:r>
            <a:r>
              <a:rPr lang="fr-FR" sz="1000" dirty="0"/>
              <a:t> </a:t>
            </a:r>
            <a:endParaRPr lang="fr-FR" sz="1200" i="1" dirty="0"/>
          </a:p>
          <a:p>
            <a:pPr marL="457200" lvl="1" indent="0">
              <a:buNone/>
            </a:pPr>
            <a:endParaRPr lang="fr-FR" dirty="0"/>
          </a:p>
          <a:p>
            <a:pPr marL="457200" lvl="1" indent="0">
              <a:buNone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41D91-D538-4786-94A1-B732D51873EF}" type="slidenum">
              <a:rPr lang="fr-FR" smtClean="0"/>
              <a:t>15</a:t>
            </a:fld>
            <a:endParaRPr lang="fr-FR"/>
          </a:p>
        </p:txBody>
      </p:sp>
      <p:graphicFrame>
        <p:nvGraphicFramePr>
          <p:cNvPr id="5" name="Tableau 4"/>
          <p:cNvGraphicFramePr>
            <a:graphicFrameLocks noGrp="1"/>
          </p:cNvGraphicFramePr>
          <p:nvPr/>
        </p:nvGraphicFramePr>
        <p:xfrm>
          <a:off x="467544" y="2745962"/>
          <a:ext cx="8208912" cy="191173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0261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61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61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61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61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6149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9073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2611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61089"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/>
                        <a:t>J0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/>
                        <a:t>J30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/>
                        <a:t>J41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/>
                        <a:t>J69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/>
                        <a:t>J10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/>
                        <a:t>J140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/>
                        <a:t>J155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5148">
                <a:tc>
                  <a:txBody>
                    <a:bodyPr/>
                    <a:lstStyle/>
                    <a:p>
                      <a:r>
                        <a:rPr lang="fr-FR" sz="1200" dirty="0"/>
                        <a:t>Dispensation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/>
                        <a:t>30 jours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/>
                        <a:t>30 jours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/>
                        <a:t>30 jours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/>
                        <a:t>30</a:t>
                      </a:r>
                    </a:p>
                    <a:p>
                      <a:r>
                        <a:rPr lang="fr-FR" sz="1200" dirty="0"/>
                        <a:t>Jours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/>
                        <a:t>30 jours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/>
                        <a:t>30 jours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0138"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/>
                        <a:t>Retard 11j</a:t>
                      </a:r>
                    </a:p>
                    <a:p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/>
                        <a:t>Cumul</a:t>
                      </a:r>
                      <a:endParaRPr lang="fr-FR" sz="1200" baseline="0" dirty="0"/>
                    </a:p>
                    <a:p>
                      <a:r>
                        <a:rPr lang="fr-FR" sz="1200" baseline="0" dirty="0"/>
                        <a:t>2 jours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/>
                        <a:t>Retard</a:t>
                      </a:r>
                    </a:p>
                    <a:p>
                      <a:r>
                        <a:rPr lang="fr-FR" sz="1200" dirty="0"/>
                        <a:t>1 jour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/>
                        <a:t>Retarde</a:t>
                      </a:r>
                      <a:r>
                        <a:rPr lang="fr-FR" sz="1200" baseline="0" dirty="0"/>
                        <a:t> 10 jours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/>
                        <a:t>Cumul</a:t>
                      </a:r>
                    </a:p>
                    <a:p>
                      <a:r>
                        <a:rPr lang="fr-FR" sz="1200" dirty="0"/>
                        <a:t>15 jours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9630">
                <a:tc>
                  <a:txBody>
                    <a:bodyPr/>
                    <a:lstStyle/>
                    <a:p>
                      <a:r>
                        <a:rPr lang="fr-FR" sz="1200" dirty="0"/>
                        <a:t>DPC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/>
                        <a:t>11 journée manquante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/>
                        <a:t>(+2)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/>
                        <a:t>(+1)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/>
                        <a:t>9 journées non</a:t>
                      </a:r>
                      <a:r>
                        <a:rPr lang="fr-FR" sz="1200" baseline="0" dirty="0"/>
                        <a:t> </a:t>
                      </a:r>
                      <a:r>
                        <a:rPr lang="fr-FR" sz="1200" baseline="0" dirty="0" err="1"/>
                        <a:t>courvertes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/>
                        <a:t>(+15)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6" name="ZoneTexte 5"/>
              <p:cNvSpPr txBox="1"/>
              <p:nvPr/>
            </p:nvSpPr>
            <p:spPr>
              <a:xfrm>
                <a:off x="1115616" y="4899930"/>
                <a:ext cx="3423930" cy="485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dirty="0"/>
                  <a:t>DPC : 1-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b="0" i="1" smtClean="0">
                            <a:latin typeface="Cambria Math"/>
                          </a:rPr>
                          <m:t>11+9</m:t>
                        </m:r>
                      </m:num>
                      <m:den>
                        <m:r>
                          <a:rPr lang="fr-FR" b="0" i="1" smtClean="0">
                            <a:latin typeface="Cambria Math"/>
                          </a:rPr>
                          <m:t>155+30</m:t>
                        </m:r>
                      </m:den>
                    </m:f>
                    <m:r>
                      <a:rPr lang="fr-FR" b="0" i="1" smtClean="0">
                        <a:latin typeface="Cambria Math"/>
                      </a:rPr>
                      <m:t>=0,89 =89%</m:t>
                    </m:r>
                  </m:oMath>
                </a14:m>
                <a:endParaRPr lang="fr-FR" dirty="0"/>
              </a:p>
            </p:txBody>
          </p:sp>
        </mc:Choice>
        <mc:Fallback>
          <p:sp>
            <p:nvSpPr>
              <p:cNvPr id="6" name="ZoneTexte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616" y="4899930"/>
                <a:ext cx="3423930" cy="485774"/>
              </a:xfrm>
              <a:prstGeom prst="rect">
                <a:avLst/>
              </a:prstGeom>
              <a:blipFill>
                <a:blip r:embed="rId2"/>
                <a:stretch>
                  <a:fillRect l="-1423" b="-886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/>
          <p:cNvSpPr/>
          <p:nvPr/>
        </p:nvSpPr>
        <p:spPr>
          <a:xfrm>
            <a:off x="1763688" y="37187"/>
            <a:ext cx="1189980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fr-FR" dirty="0"/>
              <a:t>Principe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017163" y="37187"/>
            <a:ext cx="2346925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fr-FR" dirty="0"/>
              <a:t>Réalisation en pratique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436096" y="37187"/>
            <a:ext cx="1354604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fr-FR" dirty="0"/>
              <a:t>Conclusion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20EFEF93-D42D-E593-1468-EAB9FCC8FBF6}"/>
              </a:ext>
            </a:extLst>
          </p:cNvPr>
          <p:cNvSpPr txBox="1"/>
          <p:nvPr/>
        </p:nvSpPr>
        <p:spPr>
          <a:xfrm>
            <a:off x="4860032" y="4775529"/>
            <a:ext cx="37119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MPR : </a:t>
            </a:r>
            <a:r>
              <a:rPr lang="fr-FR" dirty="0" err="1"/>
              <a:t>Medication</a:t>
            </a:r>
            <a:r>
              <a:rPr lang="fr-FR" dirty="0"/>
              <a:t> Possession Ratio</a:t>
            </a:r>
          </a:p>
          <a:p>
            <a:r>
              <a:rPr lang="fr-FR" dirty="0"/>
              <a:t>150 comprimés. 155 jours.</a:t>
            </a:r>
          </a:p>
          <a:p>
            <a:r>
              <a:rPr lang="fr-FR" dirty="0"/>
              <a:t>150/155 = 0,97 = 97% (peut &gt;100%</a:t>
            </a:r>
          </a:p>
        </p:txBody>
      </p:sp>
    </p:spTree>
    <p:extLst>
      <p:ext uri="{BB962C8B-B14F-4D97-AF65-F5344CB8AC3E}">
        <p14:creationId xmlns:p14="http://schemas.microsoft.com/office/powerpoint/2010/main" val="23647602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Critères d’inclusion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345332"/>
            <a:ext cx="8229600" cy="3960440"/>
          </a:xfrm>
        </p:spPr>
        <p:txBody>
          <a:bodyPr>
            <a:normAutofit/>
          </a:bodyPr>
          <a:lstStyle/>
          <a:p>
            <a:pPr lvl="0"/>
            <a:r>
              <a:rPr lang="fr-FR" sz="1800" dirty="0"/>
              <a:t>âge supérieur à 18 ans </a:t>
            </a:r>
          </a:p>
          <a:p>
            <a:pPr lvl="0"/>
            <a:r>
              <a:rPr lang="fr-FR" sz="1800" dirty="0"/>
              <a:t>consultation en officine de pharmacie pour le renouvellement d’un traitement au long court </a:t>
            </a:r>
            <a:r>
              <a:rPr lang="fr-FR" sz="1800" b="1" dirty="0"/>
              <a:t>depuis au moins six mois, par un AOD</a:t>
            </a:r>
            <a:r>
              <a:rPr lang="fr-FR" sz="1800" dirty="0"/>
              <a:t>.(sans pré-repérage – au fil des dispensations)</a:t>
            </a:r>
          </a:p>
          <a:p>
            <a:pPr lvl="0"/>
            <a:r>
              <a:rPr lang="fr-FR" sz="1800" b="1" dirty="0"/>
              <a:t>Patient</a:t>
            </a:r>
            <a:r>
              <a:rPr lang="fr-FR" sz="1800" dirty="0"/>
              <a:t> capable de participer à l’évaluation de son adhésion selon le jugement de l’investigateur</a:t>
            </a:r>
          </a:p>
          <a:p>
            <a:pPr lvl="0"/>
            <a:r>
              <a:rPr lang="fr-FR" sz="1800" dirty="0"/>
              <a:t>Patient acceptant de participer à l’évaluation de son adhésion (recueil de non opposition).</a:t>
            </a:r>
          </a:p>
          <a:p>
            <a:r>
              <a:rPr lang="fr-FR" sz="1800" dirty="0"/>
              <a:t>NON INCLUSION = Patient sous tutelle, curatelle ou sauvegarde de justice</a:t>
            </a:r>
          </a:p>
          <a:p>
            <a:pPr lvl="0"/>
            <a:endParaRPr lang="fr-FR" sz="2000" b="1" i="1" dirty="0"/>
          </a:p>
          <a:p>
            <a:pPr lvl="0">
              <a:buFont typeface="Wingdings"/>
              <a:buChar char="à"/>
            </a:pPr>
            <a:r>
              <a:rPr lang="fr-FR" sz="2000" b="1" i="1" dirty="0">
                <a:sym typeface="Wingdings" panose="05000000000000000000" pitchFamily="2" charset="2"/>
              </a:rPr>
              <a:t>En parler aux équipes pour réorienter.</a:t>
            </a:r>
          </a:p>
          <a:p>
            <a:pPr lvl="0">
              <a:buFont typeface="Wingdings"/>
              <a:buChar char="à"/>
            </a:pPr>
            <a:r>
              <a:rPr lang="fr-FR" sz="2000" b="1" i="1" dirty="0">
                <a:sym typeface="Wingdings" panose="05000000000000000000" pitchFamily="2" charset="2"/>
              </a:rPr>
              <a:t>Possibilité d’affiche.</a:t>
            </a:r>
            <a:endParaRPr lang="fr-FR" sz="2000" b="1" i="1" dirty="0"/>
          </a:p>
          <a:p>
            <a:pPr lvl="0"/>
            <a:endParaRPr lang="fr-FR" dirty="0">
              <a:effectLst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41D91-D538-4786-94A1-B732D51873EF}" type="slidenum">
              <a:rPr lang="fr-FR" smtClean="0"/>
              <a:t>16</a:t>
            </a:fld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1763688" y="37187"/>
            <a:ext cx="1189980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fr-FR" dirty="0"/>
              <a:t>Principe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017163" y="37187"/>
            <a:ext cx="2346925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fr-FR" dirty="0"/>
              <a:t>Réalisation en pratique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436096" y="37187"/>
            <a:ext cx="1354604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fr-FR" dirty="0"/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7717968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Proposition au patient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345332"/>
            <a:ext cx="8229600" cy="3960440"/>
          </a:xfrm>
        </p:spPr>
        <p:txBody>
          <a:bodyPr>
            <a:normAutofit/>
          </a:bodyPr>
          <a:lstStyle/>
          <a:p>
            <a:pPr lvl="0"/>
            <a:r>
              <a:rPr lang="fr-FR" sz="1800" b="1" dirty="0"/>
              <a:t>Présenter l'essai oralement </a:t>
            </a:r>
            <a:r>
              <a:rPr lang="fr-FR" sz="1800" dirty="0"/>
              <a:t>: </a:t>
            </a:r>
          </a:p>
          <a:p>
            <a:pPr lvl="1"/>
            <a:r>
              <a:rPr lang="fr-FR" sz="1400" dirty="0"/>
              <a:t>Participer à une évaluation sur la prise de ses médicaments anticoagulants par la réalisation de questionnaires (</a:t>
            </a:r>
            <a:r>
              <a:rPr lang="fr-FR" sz="1400" b="1" dirty="0"/>
              <a:t>15 min environ</a:t>
            </a:r>
            <a:r>
              <a:rPr lang="fr-FR" sz="1400" dirty="0"/>
              <a:t>) et l'autorisation de l'analyse des renouvellements effectués dans la pharmacie.</a:t>
            </a:r>
          </a:p>
          <a:p>
            <a:pPr lvl="1"/>
            <a:endParaRPr lang="fr-FR" sz="1400" b="1" dirty="0"/>
          </a:p>
          <a:p>
            <a:pPr lvl="1"/>
            <a:endParaRPr lang="fr-FR" sz="1400" b="1" dirty="0"/>
          </a:p>
          <a:p>
            <a:r>
              <a:rPr lang="fr-FR" sz="1800" b="1" dirty="0"/>
              <a:t>Remise de la lettre d’information du patient</a:t>
            </a:r>
          </a:p>
          <a:p>
            <a:pPr lvl="1"/>
            <a:r>
              <a:rPr lang="fr-FR" sz="1400" dirty="0"/>
              <a:t>des détails complets sur l'évaluation, et l'aspect règlementaire</a:t>
            </a:r>
          </a:p>
          <a:p>
            <a:pPr lvl="1"/>
            <a:r>
              <a:rPr lang="fr-FR" sz="1400" dirty="0"/>
              <a:t>Pu être lu a postériori par le patient.</a:t>
            </a:r>
          </a:p>
          <a:p>
            <a:pPr marL="0" indent="0">
              <a:buNone/>
            </a:pPr>
            <a:endParaRPr lang="fr-FR" sz="1800" dirty="0"/>
          </a:p>
          <a:p>
            <a:pPr lvl="1"/>
            <a:endParaRPr lang="fr-FR" sz="1400" dirty="0"/>
          </a:p>
          <a:p>
            <a:pPr lvl="0"/>
            <a:r>
              <a:rPr lang="fr-FR" sz="1800" b="1" dirty="0"/>
              <a:t>Enregistrement de l’acceptation </a:t>
            </a:r>
          </a:p>
          <a:p>
            <a:pPr lvl="1"/>
            <a:r>
              <a:rPr lang="fr-FR" sz="1400" dirty="0"/>
              <a:t>Recueil nominatif papier local à chaque officine. (pochette pour l’étude).</a:t>
            </a:r>
            <a:endParaRPr lang="fr-FR" sz="18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41D91-D538-4786-94A1-B732D51873EF}" type="slidenum">
              <a:rPr lang="fr-FR" smtClean="0"/>
              <a:t>17</a:t>
            </a:fld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1763688" y="37187"/>
            <a:ext cx="1189980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fr-FR" dirty="0"/>
              <a:t>Principe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017163" y="37187"/>
            <a:ext cx="2346925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fr-FR" dirty="0"/>
              <a:t>Réalisation en pratique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436096" y="37187"/>
            <a:ext cx="1354604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fr-FR" dirty="0"/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29414573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Réalisation du questionnaire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345332"/>
            <a:ext cx="8229600" cy="3960440"/>
          </a:xfrm>
        </p:spPr>
        <p:txBody>
          <a:bodyPr>
            <a:normAutofit/>
          </a:bodyPr>
          <a:lstStyle/>
          <a:p>
            <a:pPr lvl="0"/>
            <a:r>
              <a:rPr lang="fr-FR" sz="1800" b="1" dirty="0"/>
              <a:t>Quand ?</a:t>
            </a:r>
          </a:p>
          <a:p>
            <a:pPr lvl="1"/>
            <a:r>
              <a:rPr lang="fr-FR" sz="1400" dirty="0"/>
              <a:t>Selon désir du patient.</a:t>
            </a:r>
          </a:p>
          <a:p>
            <a:pPr lvl="1"/>
            <a:r>
              <a:rPr lang="fr-FR" sz="1400" dirty="0"/>
              <a:t>Pragmatique : immédiatement après accord</a:t>
            </a:r>
          </a:p>
          <a:p>
            <a:pPr lvl="1"/>
            <a:r>
              <a:rPr lang="fr-FR" sz="1400" dirty="0" err="1"/>
              <a:t>Plannificateur</a:t>
            </a:r>
            <a:r>
              <a:rPr lang="fr-FR" sz="1400" dirty="0"/>
              <a:t> : ou à une date ultérieur (si nécessaire).</a:t>
            </a:r>
          </a:p>
          <a:p>
            <a:pPr lvl="1"/>
            <a:endParaRPr lang="fr-FR" sz="1400" dirty="0"/>
          </a:p>
          <a:p>
            <a:r>
              <a:rPr lang="fr-FR" sz="1800" b="1" dirty="0"/>
              <a:t>Comment?</a:t>
            </a:r>
          </a:p>
          <a:p>
            <a:pPr lvl="1"/>
            <a:r>
              <a:rPr lang="fr-FR" sz="1400" u="sng" dirty="0">
                <a:hlinkClick r:id="rId2"/>
              </a:rPr>
              <a:t>https://recherche-clinique.chu-amiens.fr/CSOnline/</a:t>
            </a:r>
            <a:endParaRPr lang="fr-FR" sz="1400" dirty="0"/>
          </a:p>
          <a:p>
            <a:pPr lvl="1"/>
            <a:r>
              <a:rPr lang="fr-FR" sz="1400" dirty="0"/>
              <a:t>Code étude / code identifiant / </a:t>
            </a:r>
            <a:r>
              <a:rPr lang="fr-FR" sz="1400" dirty="0" err="1"/>
              <a:t>mdp</a:t>
            </a:r>
            <a:endParaRPr lang="fr-FR" sz="1400" dirty="0"/>
          </a:p>
          <a:p>
            <a:pPr lvl="1"/>
            <a:endParaRPr lang="fr-FR" sz="1400" dirty="0"/>
          </a:p>
          <a:p>
            <a:pPr marL="457200" lvl="1" indent="0">
              <a:buNone/>
            </a:pPr>
            <a:endParaRPr lang="fr-FR" sz="1400" dirty="0"/>
          </a:p>
          <a:p>
            <a:pPr lvl="1"/>
            <a:r>
              <a:rPr lang="fr-FR" sz="1400" dirty="0"/>
              <a:t>Suivre les indications du e-CRF</a:t>
            </a:r>
          </a:p>
          <a:p>
            <a:pPr lvl="1"/>
            <a:endParaRPr lang="fr-FR" sz="1400" dirty="0"/>
          </a:p>
          <a:p>
            <a:pPr lvl="1"/>
            <a:endParaRPr lang="fr-FR" sz="14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41D91-D538-4786-94A1-B732D51873EF}" type="slidenum">
              <a:rPr lang="fr-FR" smtClean="0"/>
              <a:t>18</a:t>
            </a:fld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1763688" y="37187"/>
            <a:ext cx="1189980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fr-FR" dirty="0"/>
              <a:t>Principe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017163" y="37187"/>
            <a:ext cx="2346925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fr-FR" dirty="0"/>
              <a:t>Réalisation en pratique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436096" y="37187"/>
            <a:ext cx="1354604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fr-FR" dirty="0"/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35619797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e-CRF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057300"/>
            <a:ext cx="8229600" cy="3960440"/>
          </a:xfrm>
        </p:spPr>
        <p:txBody>
          <a:bodyPr>
            <a:normAutofit/>
          </a:bodyPr>
          <a:lstStyle/>
          <a:p>
            <a:pPr lvl="0"/>
            <a:r>
              <a:rPr lang="fr-FR" sz="1800" b="1" dirty="0"/>
              <a:t>Création de patient</a:t>
            </a:r>
            <a:endParaRPr lang="fr-FR" sz="1400" dirty="0"/>
          </a:p>
          <a:p>
            <a:pPr lvl="1"/>
            <a:endParaRPr lang="fr-FR" sz="1400" dirty="0"/>
          </a:p>
          <a:p>
            <a:pPr lvl="1"/>
            <a:endParaRPr lang="fr-FR" sz="14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41D91-D538-4786-94A1-B732D51873EF}" type="slidenum">
              <a:rPr lang="fr-FR" smtClean="0"/>
              <a:t>19</a:t>
            </a:fld>
            <a:endParaRPr lang="fr-F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18609"/>
            <a:ext cx="8422803" cy="1942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Connecteur droit avec flèche 5"/>
          <p:cNvCxnSpPr/>
          <p:nvPr/>
        </p:nvCxnSpPr>
        <p:spPr>
          <a:xfrm>
            <a:off x="0" y="1921396"/>
            <a:ext cx="465411" cy="0"/>
          </a:xfrm>
          <a:prstGeom prst="straightConnector1">
            <a:avLst/>
          </a:prstGeom>
          <a:ln w="762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948450"/>
            <a:ext cx="8496944" cy="1216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" name="Connecteur droit avec flèche 13"/>
          <p:cNvCxnSpPr/>
          <p:nvPr/>
        </p:nvCxnSpPr>
        <p:spPr>
          <a:xfrm>
            <a:off x="7884368" y="3649588"/>
            <a:ext cx="0" cy="504056"/>
          </a:xfrm>
          <a:prstGeom prst="straightConnector1">
            <a:avLst/>
          </a:prstGeom>
          <a:ln w="762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1763688" y="37187"/>
            <a:ext cx="1189980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fr-FR" dirty="0"/>
              <a:t>Principe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017163" y="37187"/>
            <a:ext cx="2346925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fr-FR" dirty="0"/>
              <a:t>Réalisation en pratique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436096" y="37187"/>
            <a:ext cx="1354604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fr-FR" dirty="0"/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1563210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Plan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41D91-D538-4786-94A1-B732D51873EF}" type="slidenum">
              <a:rPr lang="fr-FR" smtClean="0"/>
              <a:t>2</a:t>
            </a:fld>
            <a:endParaRPr lang="fr-FR" dirty="0"/>
          </a:p>
        </p:txBody>
      </p:sp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>
          <a:xfrm>
            <a:off x="457200" y="1129308"/>
            <a:ext cx="8229600" cy="3771636"/>
          </a:xfrm>
        </p:spPr>
        <p:txBody>
          <a:bodyPr>
            <a:normAutofit fontScale="92500" lnSpcReduction="20000"/>
          </a:bodyPr>
          <a:lstStyle/>
          <a:p>
            <a:r>
              <a:rPr lang="fr-FR" b="1" dirty="0"/>
              <a:t>Principe</a:t>
            </a:r>
          </a:p>
          <a:p>
            <a:pPr lvl="1"/>
            <a:r>
              <a:rPr lang="fr-FR" dirty="0"/>
              <a:t>Qu’est-ce que 3AOD?</a:t>
            </a:r>
          </a:p>
          <a:p>
            <a:pPr lvl="1"/>
            <a:r>
              <a:rPr lang="fr-FR" dirty="0"/>
              <a:t>Objectifs</a:t>
            </a:r>
          </a:p>
          <a:p>
            <a:pPr lvl="1"/>
            <a:r>
              <a:rPr lang="fr-FR" dirty="0"/>
              <a:t>Critère primaire</a:t>
            </a:r>
          </a:p>
          <a:p>
            <a:pPr lvl="1"/>
            <a:endParaRPr lang="fr-FR" dirty="0"/>
          </a:p>
          <a:p>
            <a:r>
              <a:rPr lang="fr-FR" b="1" dirty="0"/>
              <a:t>Réalisation pratique</a:t>
            </a:r>
          </a:p>
          <a:p>
            <a:pPr lvl="1"/>
            <a:r>
              <a:rPr lang="fr-FR" dirty="0"/>
              <a:t>Phase règlementaire</a:t>
            </a:r>
          </a:p>
          <a:p>
            <a:pPr lvl="1"/>
            <a:r>
              <a:rPr lang="fr-FR" dirty="0"/>
              <a:t>Critères d’inclusion</a:t>
            </a:r>
          </a:p>
          <a:p>
            <a:pPr lvl="1"/>
            <a:r>
              <a:rPr lang="fr-FR" dirty="0"/>
              <a:t>Proposition de l’essai</a:t>
            </a:r>
          </a:p>
          <a:p>
            <a:pPr lvl="1"/>
            <a:r>
              <a:rPr lang="fr-FR" dirty="0"/>
              <a:t>e-CRF</a:t>
            </a:r>
          </a:p>
          <a:p>
            <a:pPr lvl="1"/>
            <a:endParaRPr lang="fr-FR" dirty="0"/>
          </a:p>
          <a:p>
            <a:r>
              <a:rPr lang="fr-FR" b="1" dirty="0"/>
              <a:t>Conclusion</a:t>
            </a:r>
          </a:p>
        </p:txBody>
      </p:sp>
      <p:sp>
        <p:nvSpPr>
          <p:cNvPr id="3" name="Rectangle 2"/>
          <p:cNvSpPr/>
          <p:nvPr/>
        </p:nvSpPr>
        <p:spPr>
          <a:xfrm>
            <a:off x="5148064" y="3844592"/>
            <a:ext cx="380077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i="1" dirty="0"/>
              <a:t>Pour avoir les dernières infos à jour.</a:t>
            </a:r>
          </a:p>
          <a:p>
            <a:r>
              <a:rPr lang="fr-FR" sz="2400" b="1" i="1" u="sng" dirty="0">
                <a:solidFill>
                  <a:srgbClr val="FF0000"/>
                </a:solidFill>
              </a:rPr>
              <a:t>https://epione-simusante.fr/ecampus/course/view.php?id=5576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C583D774-C522-9EA5-ED9B-12E15A0569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2442" y="1979216"/>
            <a:ext cx="1865376" cy="1865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379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41D91-D538-4786-94A1-B732D51873EF}" type="slidenum">
              <a:rPr lang="fr-FR" smtClean="0"/>
              <a:t>20</a:t>
            </a:fld>
            <a:endParaRPr lang="fr-FR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61356"/>
            <a:ext cx="9144000" cy="1605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Espace réservé du contenu 2"/>
          <p:cNvSpPr>
            <a:spLocks noGrp="1"/>
          </p:cNvSpPr>
          <p:nvPr>
            <p:ph idx="1"/>
          </p:nvPr>
        </p:nvSpPr>
        <p:spPr>
          <a:xfrm>
            <a:off x="467544" y="1057300"/>
            <a:ext cx="8229600" cy="3960440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endParaRPr lang="fr-FR" sz="1400" dirty="0"/>
          </a:p>
          <a:p>
            <a:pPr lvl="1"/>
            <a:endParaRPr lang="fr-FR" sz="1400" dirty="0"/>
          </a:p>
          <a:p>
            <a:pPr lvl="1"/>
            <a:endParaRPr lang="fr-FR" sz="1400" dirty="0"/>
          </a:p>
        </p:txBody>
      </p:sp>
      <p:sp>
        <p:nvSpPr>
          <p:cNvPr id="12" name="Espace réservé du contenu 2"/>
          <p:cNvSpPr txBox="1">
            <a:spLocks/>
          </p:cNvSpPr>
          <p:nvPr/>
        </p:nvSpPr>
        <p:spPr>
          <a:xfrm>
            <a:off x="539552" y="913284"/>
            <a:ext cx="8229600" cy="39604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800" b="1" dirty="0"/>
              <a:t>Sélection de l’investigateur de l’officine (vous ou un collègue déclaré préalablement)</a:t>
            </a:r>
            <a:endParaRPr lang="fr-FR" sz="1400" dirty="0"/>
          </a:p>
          <a:p>
            <a:pPr lvl="1"/>
            <a:endParaRPr lang="fr-FR" sz="1400" dirty="0"/>
          </a:p>
          <a:p>
            <a:pPr lvl="1"/>
            <a:endParaRPr lang="fr-FR" sz="14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800475"/>
            <a:ext cx="5829300" cy="191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Espace réservé du contenu 2"/>
          <p:cNvSpPr txBox="1">
            <a:spLocks/>
          </p:cNvSpPr>
          <p:nvPr/>
        </p:nvSpPr>
        <p:spPr>
          <a:xfrm>
            <a:off x="323528" y="3505572"/>
            <a:ext cx="8229600" cy="39604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800" b="1" dirty="0"/>
              <a:t>Initiale du patient (2 noms + 1 prénom)</a:t>
            </a:r>
            <a:endParaRPr lang="fr-FR" sz="1400" dirty="0"/>
          </a:p>
        </p:txBody>
      </p:sp>
      <p:sp>
        <p:nvSpPr>
          <p:cNvPr id="16" name="Rectangle 15"/>
          <p:cNvSpPr/>
          <p:nvPr/>
        </p:nvSpPr>
        <p:spPr>
          <a:xfrm>
            <a:off x="1763688" y="37187"/>
            <a:ext cx="1189980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fr-FR" dirty="0"/>
              <a:t>Principe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017163" y="37187"/>
            <a:ext cx="2346925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fr-FR" dirty="0"/>
              <a:t>Réalisation en pratique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436096" y="37187"/>
            <a:ext cx="1354604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fr-FR" dirty="0"/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14031221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Réalisation l’entretien en ligne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41D91-D538-4786-94A1-B732D51873EF}" type="slidenum">
              <a:rPr lang="fr-FR" smtClean="0"/>
              <a:t>21</a:t>
            </a:fld>
            <a:endParaRPr lang="fr-FR"/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73324"/>
            <a:ext cx="8710968" cy="3984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Connecteur droit avec flèche 11"/>
          <p:cNvCxnSpPr/>
          <p:nvPr/>
        </p:nvCxnSpPr>
        <p:spPr>
          <a:xfrm flipV="1">
            <a:off x="7891561" y="1777380"/>
            <a:ext cx="0" cy="576064"/>
          </a:xfrm>
          <a:prstGeom prst="straightConnector1">
            <a:avLst/>
          </a:prstGeom>
          <a:ln w="762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6"/>
          <p:cNvSpPr txBox="1"/>
          <p:nvPr/>
        </p:nvSpPr>
        <p:spPr>
          <a:xfrm>
            <a:off x="6948264" y="2641476"/>
            <a:ext cx="208823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Zone de </a:t>
            </a:r>
            <a:r>
              <a:rPr lang="fr-FR" dirty="0" err="1"/>
              <a:t>naviguation</a:t>
            </a:r>
            <a:endParaRPr lang="fr-FR" dirty="0"/>
          </a:p>
          <a:p>
            <a:r>
              <a:rPr lang="fr-FR" dirty="0"/>
              <a:t>(suivant/précédent)</a:t>
            </a:r>
          </a:p>
          <a:p>
            <a:r>
              <a:rPr lang="fr-FR" dirty="0"/>
              <a:t>&amp; validation</a:t>
            </a:r>
          </a:p>
          <a:p>
            <a:r>
              <a:rPr lang="fr-FR" dirty="0"/>
              <a:t>(laisser N. </a:t>
            </a:r>
            <a:r>
              <a:rPr lang="fr-FR" dirty="0" err="1"/>
              <a:t>Vaz</a:t>
            </a:r>
            <a:r>
              <a:rPr lang="fr-FR" dirty="0"/>
              <a:t> </a:t>
            </a:r>
            <a:r>
              <a:rPr lang="fr-FR" dirty="0" err="1"/>
              <a:t>Viera</a:t>
            </a:r>
            <a:r>
              <a:rPr lang="fr-FR" dirty="0"/>
              <a:t> – faire les verrous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763688" y="37187"/>
            <a:ext cx="1189980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fr-FR" dirty="0"/>
              <a:t>Principe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017163" y="37187"/>
            <a:ext cx="2346925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fr-FR" dirty="0"/>
              <a:t>Réalisation en pratique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436096" y="37187"/>
            <a:ext cx="1354604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fr-FR" dirty="0"/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528807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4488" y="533400"/>
            <a:ext cx="5915025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1763688" y="37187"/>
            <a:ext cx="1189980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fr-FR" dirty="0"/>
              <a:t>Principe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017163" y="37187"/>
            <a:ext cx="2346925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fr-FR" dirty="0"/>
              <a:t>Réalisation en pratique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436096" y="37187"/>
            <a:ext cx="1354604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fr-FR" dirty="0"/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12369487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41D91-D538-4786-94A1-B732D51873EF}" type="slidenum">
              <a:rPr lang="fr-FR" smtClean="0"/>
              <a:t>23</a:t>
            </a:fld>
            <a:endParaRPr lang="fr-FR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49188"/>
            <a:ext cx="3551126" cy="5544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4655" y="24061"/>
            <a:ext cx="3744677" cy="5605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15283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41D91-D538-4786-94A1-B732D51873EF}" type="slidenum">
              <a:rPr lang="fr-FR" smtClean="0"/>
              <a:t>24</a:t>
            </a:fld>
            <a:endParaRPr lang="fr-FR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7220"/>
            <a:ext cx="3435527" cy="5327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057300"/>
            <a:ext cx="3388655" cy="3315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4355976" y="320824"/>
            <a:ext cx="4330824" cy="952500"/>
          </a:xfrm>
        </p:spPr>
        <p:txBody>
          <a:bodyPr>
            <a:normAutofit/>
          </a:bodyPr>
          <a:lstStyle/>
          <a:p>
            <a:pPr algn="l"/>
            <a:r>
              <a:rPr lang="fr-FR" sz="1800" dirty="0"/>
              <a:t>Fin d’étude : date du jour. Fin normale ou retrait d’accord.</a:t>
            </a:r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4172923" y="4788049"/>
            <a:ext cx="3711445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1800" dirty="0"/>
              <a:t>Contact médical à postériori de confirmation de l’indication de l’AOD</a:t>
            </a:r>
          </a:p>
        </p:txBody>
      </p:sp>
      <p:cxnSp>
        <p:nvCxnSpPr>
          <p:cNvPr id="3" name="Connecteur droit avec flèche 2"/>
          <p:cNvCxnSpPr>
            <a:endCxn id="6" idx="1"/>
          </p:cNvCxnSpPr>
          <p:nvPr/>
        </p:nvCxnSpPr>
        <p:spPr>
          <a:xfrm>
            <a:off x="3923928" y="5264299"/>
            <a:ext cx="24899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1763688" y="37187"/>
            <a:ext cx="1189980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fr-FR" dirty="0"/>
              <a:t>Principe</a:t>
            </a:r>
          </a:p>
        </p:txBody>
      </p:sp>
      <p:sp>
        <p:nvSpPr>
          <p:cNvPr id="10" name="Rectangle 9"/>
          <p:cNvSpPr/>
          <p:nvPr/>
        </p:nvSpPr>
        <p:spPr>
          <a:xfrm>
            <a:off x="3017163" y="37187"/>
            <a:ext cx="2346925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fr-FR" dirty="0"/>
              <a:t>Réalisation en pratique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436096" y="37187"/>
            <a:ext cx="1354604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fr-FR" dirty="0"/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8568390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536848"/>
            <a:ext cx="8229600" cy="952500"/>
          </a:xfrm>
        </p:spPr>
        <p:txBody>
          <a:bodyPr/>
          <a:lstStyle/>
          <a:p>
            <a:r>
              <a:rPr lang="fr-FR" dirty="0"/>
              <a:t>Verrouillage/signature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41D91-D538-4786-94A1-B732D51873EF}" type="slidenum">
              <a:rPr lang="fr-FR" smtClean="0"/>
              <a:t>25</a:t>
            </a:fld>
            <a:endParaRPr lang="fr-FR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425452"/>
            <a:ext cx="1588412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577580"/>
            <a:ext cx="3114765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691680" y="1890038"/>
            <a:ext cx="33482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Uniquement à la fin de l’entretien</a:t>
            </a:r>
          </a:p>
        </p:txBody>
      </p:sp>
      <p:sp>
        <p:nvSpPr>
          <p:cNvPr id="8" name="Rectangle 7"/>
          <p:cNvSpPr/>
          <p:nvPr/>
        </p:nvSpPr>
        <p:spPr>
          <a:xfrm>
            <a:off x="3542203" y="2713484"/>
            <a:ext cx="45506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Bloque la page en cours pour les modifications</a:t>
            </a:r>
          </a:p>
        </p:txBody>
      </p:sp>
      <p:sp>
        <p:nvSpPr>
          <p:cNvPr id="9" name="Rectangle 8"/>
          <p:cNvSpPr/>
          <p:nvPr/>
        </p:nvSpPr>
        <p:spPr>
          <a:xfrm>
            <a:off x="5017174" y="3932974"/>
            <a:ext cx="22623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Signe la page en cours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763688" y="37187"/>
            <a:ext cx="1189980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fr-FR" dirty="0"/>
              <a:t>Principe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017163" y="37187"/>
            <a:ext cx="2346925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fr-FR" dirty="0"/>
              <a:t>Réalisation en pratique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436096" y="37187"/>
            <a:ext cx="1354604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fr-FR" dirty="0"/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33561349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Conclusion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3AOD </a:t>
            </a:r>
          </a:p>
          <a:p>
            <a:pPr lvl="1"/>
            <a:r>
              <a:rPr lang="fr-FR" dirty="0"/>
              <a:t>ASSOCIATION AUDICIEUSE AUX OFFICINES DECIDEES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41D91-D538-4786-94A1-B732D51873EF}" type="slidenum">
              <a:rPr lang="fr-FR" smtClean="0"/>
              <a:t>26</a:t>
            </a:fld>
            <a:endParaRPr lang="fr-FR"/>
          </a:p>
        </p:txBody>
      </p:sp>
      <p:pic>
        <p:nvPicPr>
          <p:cNvPr id="8194" name="Picture 2" descr="Ils dépistent, vaccinent et pourraient bientôt prescrire… Faut-il avoir  peur des pharmaciens ? | egora.f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425452"/>
            <a:ext cx="3672408" cy="284978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763688" y="37187"/>
            <a:ext cx="1189980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fr-FR" dirty="0"/>
              <a:t>Principe</a:t>
            </a:r>
          </a:p>
        </p:txBody>
      </p:sp>
      <p:sp>
        <p:nvSpPr>
          <p:cNvPr id="7" name="Rectangle 6"/>
          <p:cNvSpPr/>
          <p:nvPr/>
        </p:nvSpPr>
        <p:spPr>
          <a:xfrm>
            <a:off x="3017163" y="37187"/>
            <a:ext cx="2346925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fr-FR" dirty="0"/>
              <a:t>Réalisation en pratique</a:t>
            </a:r>
          </a:p>
        </p:txBody>
      </p:sp>
      <p:sp>
        <p:nvSpPr>
          <p:cNvPr id="8" name="Rectangle 7"/>
          <p:cNvSpPr/>
          <p:nvPr/>
        </p:nvSpPr>
        <p:spPr>
          <a:xfrm>
            <a:off x="5436096" y="37187"/>
            <a:ext cx="1354604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fr-FR" dirty="0"/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26155973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Qu’est-ce 3AOD?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345332"/>
            <a:ext cx="8363272" cy="3807611"/>
          </a:xfrm>
        </p:spPr>
        <p:txBody>
          <a:bodyPr>
            <a:normAutofit fontScale="77500" lnSpcReduction="20000"/>
          </a:bodyPr>
          <a:lstStyle/>
          <a:p>
            <a:r>
              <a:rPr lang="fr-FR" sz="2000" dirty="0"/>
              <a:t>Une étude clinique observationnelle : RIPH3</a:t>
            </a:r>
          </a:p>
          <a:p>
            <a:endParaRPr lang="fr-FR" sz="2000" dirty="0"/>
          </a:p>
          <a:p>
            <a:r>
              <a:rPr lang="fr-FR" sz="2000" b="1" dirty="0"/>
              <a:t>Promoteur :</a:t>
            </a:r>
          </a:p>
          <a:p>
            <a:endParaRPr lang="fr-FR" sz="2000" dirty="0"/>
          </a:p>
          <a:p>
            <a:endParaRPr lang="fr-FR" sz="2000" dirty="0"/>
          </a:p>
          <a:p>
            <a:r>
              <a:rPr lang="fr-FR" sz="2000" b="1" dirty="0"/>
              <a:t>Investigateurs Coordinateurs</a:t>
            </a:r>
          </a:p>
          <a:p>
            <a:pPr marL="0" indent="0">
              <a:buNone/>
            </a:pPr>
            <a:r>
              <a:rPr lang="fr-FR" sz="1600" dirty="0"/>
              <a:t>	- Dr Aurélien MARY               03 22 08 71 40 	</a:t>
            </a:r>
            <a:r>
              <a:rPr lang="fr-FR" sz="1600" dirty="0">
                <a:hlinkClick r:id="rId2"/>
              </a:rPr>
              <a:t>mary.aurelien@chu-amiens.fr</a:t>
            </a:r>
            <a:endParaRPr lang="fr-FR" sz="1600" dirty="0"/>
          </a:p>
          <a:p>
            <a:pPr marL="0" indent="0">
              <a:buNone/>
            </a:pPr>
            <a:r>
              <a:rPr lang="fr-FR" sz="1600" dirty="0"/>
              <a:t>	</a:t>
            </a:r>
          </a:p>
          <a:p>
            <a:r>
              <a:rPr lang="fr-FR" sz="2000" b="1" dirty="0"/>
              <a:t>Investigateurs associés</a:t>
            </a:r>
            <a:r>
              <a:rPr lang="fr-FR" sz="1000" dirty="0"/>
              <a:t>			</a:t>
            </a:r>
            <a:r>
              <a:rPr lang="fr-FR" dirty="0"/>
              <a:t> 	</a:t>
            </a:r>
            <a:endParaRPr lang="fr-FR" sz="1000" dirty="0"/>
          </a:p>
          <a:p>
            <a:pPr lvl="2">
              <a:buFontTx/>
              <a:buChar char="-"/>
            </a:pPr>
            <a:r>
              <a:rPr lang="fr-FR" sz="1500" dirty="0"/>
              <a:t>Pr Michel BRAZIER			Dr Eric HOUZIEAUX</a:t>
            </a:r>
          </a:p>
          <a:p>
            <a:pPr lvl="2">
              <a:buFontTx/>
              <a:buChar char="-"/>
            </a:pPr>
            <a:r>
              <a:rPr lang="fr-FR" sz="1500" dirty="0"/>
              <a:t>Pr Christophe TRIBOUILLOY		Dr Aurélie TERRIER-LENGLET</a:t>
            </a:r>
          </a:p>
          <a:p>
            <a:pPr lvl="2">
              <a:buFontTx/>
              <a:buChar char="-"/>
            </a:pPr>
            <a:r>
              <a:rPr lang="fr-FR" sz="1500" dirty="0"/>
              <a:t>NICOLAS VAZVIEIRA			Dr Charlotte DEBANNE</a:t>
            </a:r>
          </a:p>
          <a:p>
            <a:pPr lvl="2">
              <a:buFontTx/>
              <a:buChar char="-"/>
            </a:pPr>
            <a:r>
              <a:rPr lang="fr-FR" sz="1500" dirty="0"/>
              <a:t>Maîtres de stages de 6</a:t>
            </a:r>
            <a:r>
              <a:rPr lang="fr-FR" sz="1500" baseline="30000" dirty="0"/>
              <a:t>ème</a:t>
            </a:r>
            <a:r>
              <a:rPr lang="fr-FR" sz="1500" dirty="0"/>
              <a:t> années</a:t>
            </a:r>
          </a:p>
          <a:p>
            <a:pPr lvl="2">
              <a:buFontTx/>
              <a:buChar char="-"/>
            </a:pPr>
            <a:endParaRPr lang="fr-FR" sz="1500" dirty="0"/>
          </a:p>
          <a:p>
            <a:r>
              <a:rPr lang="fr-FR" sz="2000" b="1" dirty="0"/>
              <a:t>Chef de projet</a:t>
            </a:r>
            <a:r>
              <a:rPr lang="fr-FR" sz="1000" dirty="0"/>
              <a:t>			</a:t>
            </a:r>
            <a:r>
              <a:rPr lang="fr-FR" dirty="0"/>
              <a:t> 	</a:t>
            </a:r>
            <a:endParaRPr lang="fr-FR" sz="1000" dirty="0"/>
          </a:p>
          <a:p>
            <a:pPr lvl="2">
              <a:buFontTx/>
              <a:buChar char="-"/>
            </a:pPr>
            <a:r>
              <a:rPr lang="fr-FR" sz="1500" dirty="0"/>
              <a:t>Ahmed Latreche 			Latreche.Ahmed@chu-amiens.fr</a:t>
            </a:r>
          </a:p>
          <a:p>
            <a:pPr>
              <a:buFontTx/>
              <a:buChar char="-"/>
            </a:pPr>
            <a:endParaRPr lang="fr-FR" sz="2100" dirty="0"/>
          </a:p>
          <a:p>
            <a:pPr lvl="2">
              <a:buFontTx/>
              <a:buChar char="-"/>
            </a:pPr>
            <a:endParaRPr lang="fr-FR" sz="1500" dirty="0"/>
          </a:p>
          <a:p>
            <a:endParaRPr lang="fr-FR" dirty="0"/>
          </a:p>
          <a:p>
            <a:endParaRPr lang="fr-FR" dirty="0"/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41D91-D538-4786-94A1-B732D51873EF}" type="slidenum">
              <a:rPr lang="fr-FR" smtClean="0"/>
              <a:t>3</a:t>
            </a:fld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1763688" y="37187"/>
            <a:ext cx="1189980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fr-FR" dirty="0"/>
              <a:t>Principe</a:t>
            </a:r>
          </a:p>
        </p:txBody>
      </p:sp>
      <p:sp>
        <p:nvSpPr>
          <p:cNvPr id="6" name="Rectangle 5"/>
          <p:cNvSpPr/>
          <p:nvPr/>
        </p:nvSpPr>
        <p:spPr>
          <a:xfrm>
            <a:off x="3017163" y="37187"/>
            <a:ext cx="2346925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fr-FR" dirty="0"/>
              <a:t>Réalisation en pratique</a:t>
            </a:r>
          </a:p>
        </p:txBody>
      </p:sp>
      <p:sp>
        <p:nvSpPr>
          <p:cNvPr id="7" name="Rectangle 6"/>
          <p:cNvSpPr/>
          <p:nvPr/>
        </p:nvSpPr>
        <p:spPr>
          <a:xfrm>
            <a:off x="5436096" y="37187"/>
            <a:ext cx="1354604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fr-FR" dirty="0"/>
              <a:t>Conclusion</a:t>
            </a:r>
          </a:p>
        </p:txBody>
      </p:sp>
      <p:pic>
        <p:nvPicPr>
          <p:cNvPr id="8" name="Image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3868" y="1777380"/>
            <a:ext cx="939800" cy="62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2028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Objectifs :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345332"/>
            <a:ext cx="8229600" cy="4048844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fr-FR" b="1" dirty="0"/>
              <a:t>PRIMAIRE</a:t>
            </a:r>
          </a:p>
          <a:p>
            <a:pPr lvl="1"/>
            <a:r>
              <a:rPr lang="fr-FR" dirty="0"/>
              <a:t>Définir un profil de patients traités pour une FA à risque de non adhésion aux AOD (réalisation d’un score de </a:t>
            </a:r>
            <a:r>
              <a:rPr lang="fr-FR" dirty="0" err="1"/>
              <a:t>prédictivité</a:t>
            </a:r>
            <a:r>
              <a:rPr lang="fr-FR" dirty="0"/>
              <a:t> de l’adhésion)</a:t>
            </a:r>
          </a:p>
          <a:p>
            <a:pPr lvl="1"/>
            <a:endParaRPr lang="fr-FR" dirty="0"/>
          </a:p>
          <a:p>
            <a:r>
              <a:rPr lang="fr-FR" b="1" dirty="0"/>
              <a:t>SECONDAIRE</a:t>
            </a:r>
          </a:p>
          <a:p>
            <a:pPr lvl="1"/>
            <a:r>
              <a:rPr lang="fr-FR" dirty="0"/>
              <a:t>Evaluer au cours d’un entretien en officine de pharmacie, l’adhésion des patients ambulatoires.</a:t>
            </a:r>
          </a:p>
          <a:p>
            <a:pPr lvl="1"/>
            <a:endParaRPr lang="fr-FR" dirty="0"/>
          </a:p>
          <a:p>
            <a:r>
              <a:rPr lang="fr-FR" b="1" dirty="0"/>
              <a:t>RETOMBEE</a:t>
            </a:r>
          </a:p>
          <a:p>
            <a:pPr lvl="1"/>
            <a:r>
              <a:rPr lang="fr-FR" dirty="0"/>
              <a:t>Améliorer l’évolution de l’adhésion aux AOD lors des entretiens AOD.</a:t>
            </a:r>
          </a:p>
          <a:p>
            <a:pPr lvl="1"/>
            <a:r>
              <a:rPr lang="fr-FR" dirty="0"/>
              <a:t>Formation à la mesure de l’adhésion aux médicaments.</a:t>
            </a:r>
          </a:p>
          <a:p>
            <a:pPr lvl="1"/>
            <a:r>
              <a:rPr lang="fr-FR" dirty="0"/>
              <a:t>Créer une dynamique pharmacie clinique &amp; recherche en officine.</a:t>
            </a:r>
          </a:p>
          <a:p>
            <a:pPr lvl="1"/>
            <a:r>
              <a:rPr lang="fr-FR" dirty="0"/>
              <a:t>Publications &amp; Image positive UFR-UPJV/CHU-AP.</a:t>
            </a:r>
          </a:p>
          <a:p>
            <a:pPr lvl="1"/>
            <a:r>
              <a:rPr lang="fr-FR" dirty="0"/>
              <a:t>Intégration dans les objectifs pédagogiques du stage de 6</a:t>
            </a:r>
            <a:r>
              <a:rPr lang="fr-FR" baseline="30000" dirty="0"/>
              <a:t>ème</a:t>
            </a:r>
            <a:r>
              <a:rPr lang="fr-FR" dirty="0"/>
              <a:t> année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41D91-D538-4786-94A1-B732D51873EF}" type="slidenum">
              <a:rPr lang="fr-FR" smtClean="0"/>
              <a:t>4</a:t>
            </a:fld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1763688" y="37187"/>
            <a:ext cx="1189980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fr-FR" dirty="0"/>
              <a:t>Principe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017163" y="37187"/>
            <a:ext cx="2346925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fr-FR" dirty="0"/>
              <a:t>Réalisation en pratique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436096" y="37187"/>
            <a:ext cx="1354604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fr-FR" dirty="0"/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21573807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solidFill>
                  <a:srgbClr val="FF0000"/>
                </a:solidFill>
              </a:rPr>
              <a:t>L’essai : phase règlementaire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34078" y="1336519"/>
            <a:ext cx="8229600" cy="3960440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fr-FR" b="1" dirty="0"/>
              <a:t>Textes:</a:t>
            </a:r>
          </a:p>
          <a:p>
            <a:pPr lvl="1"/>
            <a:r>
              <a:rPr lang="fr-FR" dirty="0"/>
              <a:t>RGPD; Loi Jardé; Règlements européen. </a:t>
            </a:r>
          </a:p>
          <a:p>
            <a:pPr lvl="1"/>
            <a:endParaRPr lang="fr-FR" dirty="0"/>
          </a:p>
          <a:p>
            <a:r>
              <a:rPr lang="fr-FR" dirty="0"/>
              <a:t>Pour l’officine : </a:t>
            </a:r>
          </a:p>
          <a:p>
            <a:pPr lvl="1"/>
            <a:r>
              <a:rPr lang="fr-FR" u="sng" dirty="0"/>
              <a:t>Transmettre l’officine d’accueil </a:t>
            </a:r>
            <a:r>
              <a:rPr lang="fr-FR" dirty="0">
                <a:solidFill>
                  <a:srgbClr val="00B050"/>
                </a:solidFill>
                <a:sym typeface="Wingdings" panose="05000000000000000000" pitchFamily="2" charset="2"/>
              </a:rPr>
              <a:t></a:t>
            </a:r>
            <a:endParaRPr lang="fr-FR" u="sng" dirty="0"/>
          </a:p>
          <a:p>
            <a:pPr lvl="1"/>
            <a:r>
              <a:rPr lang="fr-FR" dirty="0"/>
              <a:t>Déjà rattachée : pas de démarche </a:t>
            </a:r>
            <a:r>
              <a:rPr lang="fr-FR" dirty="0">
                <a:solidFill>
                  <a:srgbClr val="00B050"/>
                </a:solidFill>
                <a:sym typeface="Wingdings" panose="05000000000000000000" pitchFamily="2" charset="2"/>
              </a:rPr>
              <a:t></a:t>
            </a:r>
            <a:endParaRPr lang="fr-FR" dirty="0"/>
          </a:p>
          <a:p>
            <a:pPr lvl="1"/>
            <a:r>
              <a:rPr lang="fr-FR" u="sng" dirty="0"/>
              <a:t>Non rattachée</a:t>
            </a:r>
          </a:p>
          <a:p>
            <a:pPr lvl="2"/>
            <a:r>
              <a:rPr lang="fr-FR" dirty="0"/>
              <a:t>Récupération des CV pour rattachement au protocole. </a:t>
            </a:r>
            <a:r>
              <a:rPr lang="fr-FR" dirty="0">
                <a:solidFill>
                  <a:srgbClr val="00B050"/>
                </a:solidFill>
                <a:sym typeface="Wingdings" panose="05000000000000000000" pitchFamily="2" charset="2"/>
              </a:rPr>
              <a:t></a:t>
            </a:r>
            <a:endParaRPr lang="fr-FR" dirty="0"/>
          </a:p>
          <a:p>
            <a:pPr lvl="2"/>
            <a:r>
              <a:rPr lang="fr-FR" dirty="0"/>
              <a:t>Validation du CPP. 12/01/24 </a:t>
            </a:r>
            <a:r>
              <a:rPr lang="fr-FR" dirty="0">
                <a:solidFill>
                  <a:srgbClr val="00B050"/>
                </a:solidFill>
                <a:sym typeface="Wingdings" panose="05000000000000000000" pitchFamily="2" charset="2"/>
              </a:rPr>
              <a:t></a:t>
            </a:r>
            <a:endParaRPr lang="fr-FR" dirty="0"/>
          </a:p>
          <a:p>
            <a:pPr lvl="2"/>
            <a:r>
              <a:rPr lang="fr-FR" dirty="0"/>
              <a:t>Convention entre le CHU-AP et chaque titulaire : A FAIRE. Janvier 2023</a:t>
            </a:r>
          </a:p>
          <a:p>
            <a:pPr lvl="3"/>
            <a:r>
              <a:rPr lang="fr-FR" dirty="0"/>
              <a:t>Signature convention + signature délégation de tâches</a:t>
            </a:r>
          </a:p>
          <a:p>
            <a:pPr lvl="2"/>
            <a:endParaRPr lang="fr-FR" dirty="0"/>
          </a:p>
          <a:p>
            <a:r>
              <a:rPr lang="fr-FR" dirty="0"/>
              <a:t>Autorisation d’inclusion </a:t>
            </a:r>
            <a:r>
              <a:rPr lang="fr-FR" dirty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</a:t>
            </a:r>
            <a:endParaRPr lang="fr-FR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41D91-D538-4786-94A1-B732D51873EF}" type="slidenum">
              <a:rPr lang="fr-FR" smtClean="0"/>
              <a:t>5</a:t>
            </a:fld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1763688" y="37187"/>
            <a:ext cx="1189980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fr-FR" dirty="0"/>
              <a:t>Principe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017163" y="37187"/>
            <a:ext cx="2346925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fr-FR" dirty="0"/>
              <a:t>Réalisation en pratique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436096" y="37187"/>
            <a:ext cx="1354604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fr-FR" dirty="0"/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6795830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r-FR" b="1" dirty="0">
                <a:solidFill>
                  <a:srgbClr val="FF0000"/>
                </a:solidFill>
              </a:rPr>
              <a:t>La convention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-1044624" y="830553"/>
            <a:ext cx="8280920" cy="3960440"/>
          </a:xfrm>
        </p:spPr>
        <p:txBody>
          <a:bodyPr>
            <a:normAutofit/>
          </a:bodyPr>
          <a:lstStyle/>
          <a:p>
            <a:pPr marL="1371600" lvl="3" indent="0">
              <a:buNone/>
            </a:pPr>
            <a:r>
              <a:rPr lang="fr-FR" dirty="0"/>
              <a:t>-Compléter page 1,2 et 5.</a:t>
            </a:r>
          </a:p>
          <a:p>
            <a:pPr marL="1371600" lvl="3" indent="0">
              <a:buNone/>
            </a:pPr>
            <a:r>
              <a:rPr lang="fr-FR" dirty="0">
                <a:solidFill>
                  <a:schemeClr val="tx2">
                    <a:lumMod val="60000"/>
                    <a:lumOff val="40000"/>
                  </a:schemeClr>
                </a:solidFill>
              </a:rPr>
              <a:t>-SIGNATURE MANUSCRITE EN BLEUE</a:t>
            </a:r>
            <a:r>
              <a:rPr lang="fr-FR" dirty="0"/>
              <a:t>.</a:t>
            </a:r>
          </a:p>
          <a:p>
            <a:pPr marL="1371600" lvl="3" indent="0">
              <a:buNone/>
            </a:pPr>
            <a:r>
              <a:rPr lang="fr-FR" dirty="0"/>
              <a:t>-Envoi physique (au moins 1,2,5)</a:t>
            </a:r>
          </a:p>
          <a:p>
            <a:pPr lvl="2"/>
            <a:endParaRPr lang="fr-FR" dirty="0"/>
          </a:p>
          <a:p>
            <a:pPr lvl="2"/>
            <a:endParaRPr lang="fr-FR" dirty="0"/>
          </a:p>
          <a:p>
            <a:pPr lvl="2"/>
            <a:endParaRPr lang="fr-FR" dirty="0"/>
          </a:p>
          <a:p>
            <a:pPr lvl="2"/>
            <a:endParaRPr lang="fr-FR" dirty="0"/>
          </a:p>
          <a:p>
            <a:pPr lvl="2"/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41D91-D538-4786-94A1-B732D51873EF}" type="slidenum">
              <a:rPr lang="fr-FR" smtClean="0"/>
              <a:t>6</a:t>
            </a:fld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1763688" y="37187"/>
            <a:ext cx="1189980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fr-FR" dirty="0"/>
              <a:t>Principe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017163" y="37187"/>
            <a:ext cx="2346925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fr-FR" dirty="0"/>
              <a:t>Réalisation en pratique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436096" y="37187"/>
            <a:ext cx="1354604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fr-FR" dirty="0"/>
              <a:t>Conclusion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A95D4447-13F0-7A41-E3DB-83102CFC4D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790391"/>
            <a:ext cx="3414214" cy="3887422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25BDF51C-1B7B-9C5C-11C3-A7A386391C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9846" y="1906994"/>
            <a:ext cx="3478344" cy="1934147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240C62CE-B094-2449-6280-DDC59B8065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9845" y="3505572"/>
            <a:ext cx="3650448" cy="2517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0852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solidFill>
                  <a:srgbClr val="FF0000"/>
                </a:solidFill>
              </a:rPr>
              <a:t>Contenu de l’essai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39552" y="1671695"/>
            <a:ext cx="8229600" cy="3960440"/>
          </a:xfrm>
        </p:spPr>
        <p:txBody>
          <a:bodyPr>
            <a:normAutofit/>
          </a:bodyPr>
          <a:lstStyle/>
          <a:p>
            <a:pPr lvl="0"/>
            <a:r>
              <a:rPr lang="fr-FR" b="1" dirty="0"/>
              <a:t>703 patients à inclure</a:t>
            </a:r>
          </a:p>
          <a:p>
            <a:pPr lvl="0"/>
            <a:endParaRPr lang="fr-FR" b="1" dirty="0"/>
          </a:p>
          <a:p>
            <a:pPr lvl="0"/>
            <a:r>
              <a:rPr lang="fr-FR" dirty="0"/>
              <a:t>Reste 150 patients.</a:t>
            </a:r>
          </a:p>
          <a:p>
            <a:pPr lvl="0"/>
            <a:endParaRPr lang="fr-FR" dirty="0"/>
          </a:p>
          <a:p>
            <a:pPr lvl="0"/>
            <a:r>
              <a:rPr lang="fr-FR" dirty="0"/>
              <a:t>Inclusion dès janvier 2024</a:t>
            </a:r>
          </a:p>
          <a:p>
            <a:pPr lvl="0"/>
            <a:r>
              <a:rPr lang="fr-FR" dirty="0"/>
              <a:t>Jusqu’à juin 2024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41D91-D538-4786-94A1-B732D51873EF}" type="slidenum">
              <a:rPr lang="fr-FR" smtClean="0"/>
              <a:t>7</a:t>
            </a:fld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1763688" y="37187"/>
            <a:ext cx="1189980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fr-FR" dirty="0"/>
              <a:t>Principe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017163" y="37187"/>
            <a:ext cx="2346925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fr-FR" dirty="0"/>
              <a:t>Réalisation en pratique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436096" y="37187"/>
            <a:ext cx="1354604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fr-FR" dirty="0"/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41073269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solidFill>
                  <a:srgbClr val="FF0000"/>
                </a:solidFill>
              </a:rPr>
              <a:t>Adhésion définition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41D91-D538-4786-94A1-B732D51873EF}" type="slidenum">
              <a:rPr lang="fr-FR" smtClean="0"/>
              <a:t>8</a:t>
            </a:fld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1763688" y="37187"/>
            <a:ext cx="1189980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fr-FR" dirty="0"/>
              <a:t>Principe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017163" y="37187"/>
            <a:ext cx="2346925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fr-FR" dirty="0"/>
              <a:t>Réalisation en pratique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436096" y="37187"/>
            <a:ext cx="1354604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fr-FR" dirty="0"/>
              <a:t>Conclusion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BE0A83A3-BC74-2438-E5F3-2F2C9980D3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742" y="1221673"/>
            <a:ext cx="8197232" cy="4126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8775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470C677C-27E5-1FF0-903F-2BF14456DB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181" y="3577580"/>
            <a:ext cx="7099638" cy="202365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749DC2AA-1959-3691-3AA6-17D90B51D3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solidFill>
                  <a:srgbClr val="FF0000"/>
                </a:solidFill>
              </a:rPr>
              <a:t>Adhésion définition</a:t>
            </a:r>
            <a:endParaRPr lang="fr-FR" dirty="0"/>
          </a:p>
        </p:txBody>
      </p:sp>
      <p:pic>
        <p:nvPicPr>
          <p:cNvPr id="6" name="Espace réservé du contenu 5">
            <a:extLst>
              <a:ext uri="{FF2B5EF4-FFF2-40B4-BE49-F238E27FC236}">
                <a16:creationId xmlns:a16="http://schemas.microsoft.com/office/drawing/2014/main" id="{8601E212-F140-4004-BA00-AFBD006309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79"/>
          <a:stretch/>
        </p:blipFill>
        <p:spPr>
          <a:xfrm>
            <a:off x="2303748" y="985292"/>
            <a:ext cx="4536504" cy="2882531"/>
          </a:xfrm>
        </p:spPr>
      </p:pic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C7CCE24-3E91-BB35-8CDA-F73E2F2E95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41D91-D538-4786-94A1-B732D51873EF}" type="slidenum">
              <a:rPr lang="fr-FR" smtClean="0"/>
              <a:t>9</a:t>
            </a:fld>
            <a:endParaRPr lang="fr-FR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77D5FB13-0E7B-719D-0F90-39583F687770}"/>
              </a:ext>
            </a:extLst>
          </p:cNvPr>
          <p:cNvSpPr txBox="1"/>
          <p:nvPr/>
        </p:nvSpPr>
        <p:spPr>
          <a:xfrm>
            <a:off x="860163" y="1341560"/>
            <a:ext cx="16056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/>
              <a:t>Adherence</a:t>
            </a:r>
            <a:r>
              <a:rPr lang="fr-FR" dirty="0"/>
              <a:t> = anglais</a:t>
            </a:r>
          </a:p>
        </p:txBody>
      </p:sp>
    </p:spTree>
    <p:extLst>
      <p:ext uri="{BB962C8B-B14F-4D97-AF65-F5344CB8AC3E}">
        <p14:creationId xmlns:p14="http://schemas.microsoft.com/office/powerpoint/2010/main" val="235249209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>
            <a:lumMod val="20000"/>
            <a:lumOff val="80000"/>
          </a:schemeClr>
        </a:solidFill>
        <a:ln>
          <a:solidFill>
            <a:schemeClr val="accent3">
              <a:lumMod val="40000"/>
              <a:lumOff val="60000"/>
            </a:schemeClr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552</TotalTime>
  <Words>1055</Words>
  <Application>Microsoft Office PowerPoint</Application>
  <PresentationFormat>Affichage à l'écran (16:10)</PresentationFormat>
  <Paragraphs>274</Paragraphs>
  <Slides>26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26</vt:i4>
      </vt:variant>
    </vt:vector>
  </HeadingPairs>
  <TitlesOfParts>
    <vt:vector size="31" baseType="lpstr">
      <vt:lpstr>Arial</vt:lpstr>
      <vt:lpstr>Calibri</vt:lpstr>
      <vt:lpstr>Cambria Math</vt:lpstr>
      <vt:lpstr>Wingdings</vt:lpstr>
      <vt:lpstr>Thème Office</vt:lpstr>
      <vt:lpstr>Etude 3AOD Evaluation de l’Adhésion des patients Ambulatoires traités par un Anticoagulant Oral Direct pour une fibrillation atriale</vt:lpstr>
      <vt:lpstr>Plan</vt:lpstr>
      <vt:lpstr>Qu’est-ce 3AOD?</vt:lpstr>
      <vt:lpstr>Objectifs :</vt:lpstr>
      <vt:lpstr>L’essai : phase règlementaire</vt:lpstr>
      <vt:lpstr>La convention</vt:lpstr>
      <vt:lpstr>Contenu de l’essai</vt:lpstr>
      <vt:lpstr>Adhésion définition</vt:lpstr>
      <vt:lpstr>Adhésion définition</vt:lpstr>
      <vt:lpstr>Présentation PowerPoint</vt:lpstr>
      <vt:lpstr>Importance clinique</vt:lpstr>
      <vt:lpstr>Mesure de l’adhésion</vt:lpstr>
      <vt:lpstr>Mesure de l’adhésion</vt:lpstr>
      <vt:lpstr>Questionnaires</vt:lpstr>
      <vt:lpstr>Critères de jugement :</vt:lpstr>
      <vt:lpstr>Critères d’inclusion</vt:lpstr>
      <vt:lpstr>Proposition au patient</vt:lpstr>
      <vt:lpstr>Réalisation du questionnaire</vt:lpstr>
      <vt:lpstr>e-CRF</vt:lpstr>
      <vt:lpstr>Présentation PowerPoint</vt:lpstr>
      <vt:lpstr>Réalisation l’entretien en ligne</vt:lpstr>
      <vt:lpstr>Présentation PowerPoint</vt:lpstr>
      <vt:lpstr>Présentation PowerPoint</vt:lpstr>
      <vt:lpstr>Fin d’étude : date du jour. Fin normale ou retrait d’accord.</vt:lpstr>
      <vt:lpstr>Verrouillage/signature</vt:lpstr>
      <vt:lpstr>Conclusion</vt:lpstr>
    </vt:vector>
  </TitlesOfParts>
  <Company>CHU Amiens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maryau</dc:creator>
  <cp:lastModifiedBy>Aurélien MARY</cp:lastModifiedBy>
  <cp:revision>85</cp:revision>
  <dcterms:created xsi:type="dcterms:W3CDTF">2022-12-01T08:07:27Z</dcterms:created>
  <dcterms:modified xsi:type="dcterms:W3CDTF">2024-01-15T14:00:06Z</dcterms:modified>
</cp:coreProperties>
</file>