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75" r:id="rId4"/>
    <p:sldId id="276" r:id="rId5"/>
    <p:sldId id="284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97" r:id="rId17"/>
    <p:sldId id="298" r:id="rId18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22" autoAdjust="0"/>
  </p:normalViewPr>
  <p:slideViewPr>
    <p:cSldViewPr>
      <p:cViewPr varScale="1">
        <p:scale>
          <a:sx n="118" d="100"/>
          <a:sy n="118" d="100"/>
        </p:scale>
        <p:origin x="1404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.aurelien@chuamiens.onmicrosoft.com" userId="3ec3e20e-d782-482e-a10d-42afb915f5db" providerId="ADAL" clId="{26552A4B-ABB3-4C0A-B7FB-F2C7DDC055CD}"/>
    <pc:docChg chg="modSld">
      <pc:chgData name="mary.aurelien@chuamiens.onmicrosoft.com" userId="3ec3e20e-d782-482e-a10d-42afb915f5db" providerId="ADAL" clId="{26552A4B-ABB3-4C0A-B7FB-F2C7DDC055CD}" dt="2023-04-05T16:11:35.016" v="3" actId="20577"/>
      <pc:docMkLst>
        <pc:docMk/>
      </pc:docMkLst>
      <pc:sldChg chg="modSp mod">
        <pc:chgData name="mary.aurelien@chuamiens.onmicrosoft.com" userId="3ec3e20e-d782-482e-a10d-42afb915f5db" providerId="ADAL" clId="{26552A4B-ABB3-4C0A-B7FB-F2C7DDC055CD}" dt="2023-04-05T16:11:35.016" v="3" actId="20577"/>
        <pc:sldMkLst>
          <pc:docMk/>
          <pc:sldMk cId="1440103552" sldId="256"/>
        </pc:sldMkLst>
        <pc:spChg chg="mod">
          <ac:chgData name="mary.aurelien@chuamiens.onmicrosoft.com" userId="3ec3e20e-d782-482e-a10d-42afb915f5db" providerId="ADAL" clId="{26552A4B-ABB3-4C0A-B7FB-F2C7DDC055CD}" dt="2023-04-05T16:11:35.016" v="3" actId="20577"/>
          <ac:spMkLst>
            <pc:docMk/>
            <pc:sldMk cId="1440103552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A5E30-A385-4111-B3DA-71239257992A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5CA17-7E85-4BC7-B182-74E3FB16D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67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/>
              <a:t>Pharmaceutical Care Network Europe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CA17-7E85-4BC7-B182-74E3FB16D30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77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69-01C6-4F46-9C5C-BB0D90F3A58D}" type="datetime1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90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530B-804B-483F-A133-21784B97AEF1}" type="datetime1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20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3BD3-B22A-420F-9F98-9728FAC54E11}" type="datetime1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01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90120"/>
            <a:ext cx="8229600" cy="377163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8822-7BD6-489B-8C98-C6A1E0DDF897}" type="datetime1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3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40D7-806E-4EF3-9913-5A2153ED0F09}" type="datetime1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0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52B9-10AB-4DEC-A64A-EA527C4B9AFB}" type="datetime1">
              <a:rPr lang="fr-FR" smtClean="0"/>
              <a:t>05/04/2023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27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40BE-A648-43C7-9A2F-4C501751C611}" type="datetime1">
              <a:rPr lang="fr-FR" smtClean="0"/>
              <a:t>05/04/2023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15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304F-441B-4E3F-A6AB-3D1EBCB68E88}" type="datetime1">
              <a:rPr lang="fr-FR" smtClean="0"/>
              <a:t>05/04/2023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6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BD63-F7FC-468F-9D70-A8D72414DE73}" type="datetime1">
              <a:rPr lang="fr-FR" smtClean="0"/>
              <a:t>05/04/2023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29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9681-D22D-4C8E-83DC-E40D0CB394A2}" type="datetime1">
              <a:rPr lang="fr-FR" smtClean="0"/>
              <a:t>05/04/2023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06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DE3D-F793-406F-8903-D2768A95C42A}" type="datetime1">
              <a:rPr lang="fr-FR" smtClean="0"/>
              <a:t>05/04/2023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 userDrawn="1"/>
        </p:nvCxnSpPr>
        <p:spPr>
          <a:xfrm>
            <a:off x="6156176" y="97193"/>
            <a:ext cx="29878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 flipH="1">
            <a:off x="8676455" y="49188"/>
            <a:ext cx="294666" cy="175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475928" y="224193"/>
            <a:ext cx="122413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323528" y="97193"/>
            <a:ext cx="122413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076A-35C0-42DA-A192-F8F970EA9620}" type="datetime1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1D91-D538-4786-94A1-B732D51873E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rde 11"/>
          <p:cNvSpPr/>
          <p:nvPr userDrawn="1"/>
        </p:nvSpPr>
        <p:spPr>
          <a:xfrm>
            <a:off x="35496" y="43596"/>
            <a:ext cx="576064" cy="608489"/>
          </a:xfrm>
          <a:prstGeom prst="chord">
            <a:avLst>
              <a:gd name="adj1" fmla="val 2699995"/>
              <a:gd name="adj2" fmla="val 1620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 userDrawn="1"/>
        </p:nvSpPr>
        <p:spPr>
          <a:xfrm>
            <a:off x="323528" y="160939"/>
            <a:ext cx="288032" cy="2453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20" name="Image 19"/>
          <p:cNvPicPr/>
          <p:nvPr userDrawn="1"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 trans="51000" detail="5"/>
                    </a14:imgEffect>
                    <a14:imgEffect>
                      <a14:saturation sat="99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4594"/>
            <a:ext cx="936104" cy="45664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21" name="Image 20" descr="C:\Users\aurmar\AppData\Local\Microsoft\Windows\INetCache\Content.MSO\96B2050.tmp"/>
          <p:cNvPicPr/>
          <p:nvPr userDrawn="1"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07" y="24594"/>
            <a:ext cx="432048" cy="4566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C00000"/>
            </a:solidFill>
            <a:miter lim="800000"/>
          </a:ln>
          <a:effectLst/>
        </p:spPr>
      </p:pic>
      <p:pic>
        <p:nvPicPr>
          <p:cNvPr id="24" name="Picture 2" descr="Heart - Wikipedia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36004"/>
            <a:ext cx="294666" cy="445232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0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mary.aurelien@chu-amiens.f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cherche-clinique.chu-amiens.fr/CSOnlin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-22820"/>
            <a:ext cx="9180512" cy="116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9243" y="2065412"/>
            <a:ext cx="8666665" cy="176652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Etude 3AOD</a:t>
            </a:r>
            <a:br>
              <a:rPr lang="fr-FR" dirty="0"/>
            </a:br>
            <a:r>
              <a:rPr lang="fr-FR" sz="2700" b="1" dirty="0"/>
              <a:t>Evaluation de l’Adhésion des patients Ambulatoires traités par un Anticoagulant Oral Direct pour une fibrillation atriale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3488" y="4349328"/>
            <a:ext cx="6400800" cy="1460500"/>
          </a:xfrm>
        </p:spPr>
        <p:txBody>
          <a:bodyPr>
            <a:normAutofit/>
          </a:bodyPr>
          <a:lstStyle/>
          <a:p>
            <a:pPr algn="l"/>
            <a:r>
              <a:rPr lang="fr-FR" sz="2000"/>
              <a:t>05/04/2023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5076056" y="4009628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AutoNum type="alphaUcPeriod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Mary</a:t>
            </a:r>
          </a:p>
          <a:p>
            <a:pPr algn="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M. Brazier</a:t>
            </a:r>
          </a:p>
          <a:p>
            <a:pPr algn="r"/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884368" y="5017740"/>
            <a:ext cx="1187624" cy="62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51000" detail="5"/>
                    </a14:imgEffect>
                    <a14:imgEffect>
                      <a14:saturation sat="99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3204"/>
            <a:ext cx="2232248" cy="122413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3" name="Image 12" descr="C:\Users\aurmar\AppData\Local\Microsoft\Windows\INetCache\Content.MSO\96B2050.tmp"/>
          <p:cNvPicPr/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3204"/>
            <a:ext cx="1296144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C00000"/>
            </a:solidFill>
            <a:miter lim="800000"/>
          </a:ln>
          <a:effectLst/>
        </p:spPr>
      </p:pic>
      <p:pic>
        <p:nvPicPr>
          <p:cNvPr id="19" name="Imag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4878321"/>
            <a:ext cx="939800" cy="622300"/>
          </a:xfrm>
          <a:prstGeom prst="rect">
            <a:avLst/>
          </a:prstGeom>
        </p:spPr>
      </p:pic>
      <p:pic>
        <p:nvPicPr>
          <p:cNvPr id="20" name="Image 19" descr="Fichier:Université de Picardie (logo).svg — Wikipédi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85138"/>
            <a:ext cx="720080" cy="80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eart - Wikipedi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60" y="193204"/>
            <a:ext cx="810163" cy="1224136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0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e-CRF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7300"/>
            <a:ext cx="8229600" cy="3960440"/>
          </a:xfrm>
        </p:spPr>
        <p:txBody>
          <a:bodyPr>
            <a:normAutofit/>
          </a:bodyPr>
          <a:lstStyle/>
          <a:p>
            <a:pPr lvl="0"/>
            <a:r>
              <a:rPr lang="fr-FR" sz="1800" b="1" dirty="0"/>
              <a:t>Création de patient</a:t>
            </a:r>
            <a:endParaRPr lang="fr-FR" sz="1400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10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8609"/>
            <a:ext cx="8422803" cy="194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0" y="1921396"/>
            <a:ext cx="465411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8450"/>
            <a:ext cx="8496944" cy="12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>
            <a:off x="7884368" y="3649588"/>
            <a:ext cx="0" cy="50405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632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11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356"/>
            <a:ext cx="9144000" cy="160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7300"/>
            <a:ext cx="8229600" cy="39604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fr-FR" sz="1400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913284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/>
              <a:t>Sélection de l’investigateur de l’officine (vous ou un collègue déclaré préalablement)</a:t>
            </a:r>
            <a:endParaRPr lang="fr-FR" sz="1400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00475"/>
            <a:ext cx="58293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323528" y="3505572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/>
              <a:t>Initiale du patient (2 noms + 1 prénom)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0312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Réalisation l’entretien en ligne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12</a:t>
            </a:fld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3324"/>
            <a:ext cx="8710968" cy="398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 flipV="1">
            <a:off x="7891561" y="1777380"/>
            <a:ext cx="0" cy="57606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948264" y="2641476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Zone de </a:t>
            </a:r>
            <a:r>
              <a:rPr lang="fr-FR" dirty="0" err="1"/>
              <a:t>naviguation</a:t>
            </a:r>
            <a:endParaRPr lang="fr-FR" dirty="0"/>
          </a:p>
          <a:p>
            <a:r>
              <a:rPr lang="fr-FR" dirty="0"/>
              <a:t>(suivant/précédent)</a:t>
            </a:r>
          </a:p>
          <a:p>
            <a:r>
              <a:rPr lang="fr-FR" dirty="0"/>
              <a:t>&amp; validation</a:t>
            </a:r>
          </a:p>
          <a:p>
            <a:r>
              <a:rPr lang="fr-FR" dirty="0"/>
              <a:t>(laisser N. </a:t>
            </a:r>
            <a:r>
              <a:rPr lang="fr-FR" dirty="0" err="1"/>
              <a:t>Vaz</a:t>
            </a:r>
            <a:r>
              <a:rPr lang="fr-FR" dirty="0"/>
              <a:t> </a:t>
            </a:r>
            <a:r>
              <a:rPr lang="fr-FR" dirty="0" err="1"/>
              <a:t>Viera</a:t>
            </a:r>
            <a:r>
              <a:rPr lang="fr-FR" dirty="0"/>
              <a:t> – faire les verrous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288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533400"/>
            <a:ext cx="5915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3694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14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9188"/>
            <a:ext cx="355112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55" y="24061"/>
            <a:ext cx="3744677" cy="560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52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15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7220"/>
            <a:ext cx="3435527" cy="53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7300"/>
            <a:ext cx="3388655" cy="33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355976" y="320824"/>
            <a:ext cx="4330824" cy="952500"/>
          </a:xfrm>
        </p:spPr>
        <p:txBody>
          <a:bodyPr>
            <a:normAutofit/>
          </a:bodyPr>
          <a:lstStyle/>
          <a:p>
            <a:pPr algn="l"/>
            <a:r>
              <a:rPr lang="fr-FR" sz="1800" dirty="0"/>
              <a:t>Fin d’étude : date du jour. Fin normale ou retrait d’accord.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172923" y="4788049"/>
            <a:ext cx="3711445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dirty="0"/>
              <a:t>Contact médical à postériori de confirmation de l’indication de l’AOD</a:t>
            </a:r>
          </a:p>
        </p:txBody>
      </p:sp>
      <p:cxnSp>
        <p:nvCxnSpPr>
          <p:cNvPr id="3" name="Connecteur droit avec flèche 2"/>
          <p:cNvCxnSpPr>
            <a:endCxn id="6" idx="1"/>
          </p:cNvCxnSpPr>
          <p:nvPr/>
        </p:nvCxnSpPr>
        <p:spPr>
          <a:xfrm>
            <a:off x="3923928" y="5264299"/>
            <a:ext cx="2489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56839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6848"/>
            <a:ext cx="8229600" cy="952500"/>
          </a:xfrm>
        </p:spPr>
        <p:txBody>
          <a:bodyPr/>
          <a:lstStyle/>
          <a:p>
            <a:r>
              <a:rPr lang="fr-FR" dirty="0"/>
              <a:t>Verrouillage/signature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16</a:t>
            </a:fld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5452"/>
            <a:ext cx="158841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7580"/>
            <a:ext cx="311476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1890038"/>
            <a:ext cx="334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Uniquement à la fin de l’entretien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2203" y="2713484"/>
            <a:ext cx="455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Bloque la page en cours pour les modifications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7174" y="3932974"/>
            <a:ext cx="226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Signe la page en cours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5613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3AOD </a:t>
            </a:r>
          </a:p>
          <a:p>
            <a:pPr lvl="1"/>
            <a:r>
              <a:rPr lang="fr-FR" dirty="0"/>
              <a:t>ASSOCIATION AUDICIEUSE AUX OFFICINES DECIDEES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17</a:t>
            </a:fld>
            <a:endParaRPr lang="fr-FR"/>
          </a:p>
        </p:txBody>
      </p:sp>
      <p:pic>
        <p:nvPicPr>
          <p:cNvPr id="8194" name="Picture 2" descr="Ils dépistent, vaccinent et pourraient bientôt prescrire… Faut-il avoir  peur des pharmaciens ? | egora.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5452"/>
            <a:ext cx="3672408" cy="2849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1559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2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771636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Principe</a:t>
            </a:r>
          </a:p>
          <a:p>
            <a:pPr lvl="1"/>
            <a:r>
              <a:rPr lang="fr-FR" dirty="0"/>
              <a:t>Qu’est-ce que 3AOD?</a:t>
            </a:r>
          </a:p>
          <a:p>
            <a:pPr lvl="1"/>
            <a:r>
              <a:rPr lang="fr-FR" dirty="0"/>
              <a:t>Objectifs</a:t>
            </a:r>
          </a:p>
          <a:p>
            <a:pPr lvl="1"/>
            <a:r>
              <a:rPr lang="fr-FR" dirty="0"/>
              <a:t>Critère primaire</a:t>
            </a:r>
          </a:p>
          <a:p>
            <a:pPr lvl="1"/>
            <a:endParaRPr lang="fr-FR" dirty="0"/>
          </a:p>
          <a:p>
            <a:r>
              <a:rPr lang="fr-FR" b="1" dirty="0"/>
              <a:t>Réalisation pratique</a:t>
            </a:r>
          </a:p>
          <a:p>
            <a:pPr lvl="1"/>
            <a:r>
              <a:rPr lang="fr-FR" dirty="0"/>
              <a:t>Phase règlementaire</a:t>
            </a:r>
          </a:p>
          <a:p>
            <a:pPr lvl="1"/>
            <a:r>
              <a:rPr lang="fr-FR" dirty="0"/>
              <a:t>Critères d’inclusion</a:t>
            </a:r>
          </a:p>
          <a:p>
            <a:pPr lvl="1"/>
            <a:r>
              <a:rPr lang="fr-FR" dirty="0"/>
              <a:t>Proposition de l’essai</a:t>
            </a:r>
          </a:p>
          <a:p>
            <a:pPr lvl="1"/>
            <a:r>
              <a:rPr lang="fr-FR" dirty="0"/>
              <a:t>e-CRF</a:t>
            </a:r>
          </a:p>
          <a:p>
            <a:pPr lvl="1"/>
            <a:endParaRPr lang="fr-FR" dirty="0"/>
          </a:p>
          <a:p>
            <a:r>
              <a:rPr lang="fr-FR" b="1" dirty="0"/>
              <a:t>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5324" y="5055314"/>
            <a:ext cx="63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Pour avoir les dernières infos à jour.</a:t>
            </a:r>
          </a:p>
          <a:p>
            <a:r>
              <a:rPr lang="fr-FR" i="1" dirty="0"/>
              <a:t>https://epione-simusante.fr/ecampus/course/view.php?id=5576</a:t>
            </a:r>
          </a:p>
        </p:txBody>
      </p:sp>
    </p:spTree>
    <p:extLst>
      <p:ext uri="{BB962C8B-B14F-4D97-AF65-F5344CB8AC3E}">
        <p14:creationId xmlns:p14="http://schemas.microsoft.com/office/powerpoint/2010/main" val="28853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3AOD?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5332"/>
            <a:ext cx="8363272" cy="3807611"/>
          </a:xfrm>
        </p:spPr>
        <p:txBody>
          <a:bodyPr>
            <a:normAutofit fontScale="77500" lnSpcReduction="20000"/>
          </a:bodyPr>
          <a:lstStyle/>
          <a:p>
            <a:r>
              <a:rPr lang="fr-FR" sz="2000" dirty="0"/>
              <a:t>Une étude clinique observationnelle : RIPH3</a:t>
            </a:r>
          </a:p>
          <a:p>
            <a:endParaRPr lang="fr-FR" sz="2000" dirty="0"/>
          </a:p>
          <a:p>
            <a:r>
              <a:rPr lang="fr-FR" sz="2000" b="1" dirty="0"/>
              <a:t>Promoteur :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b="1" dirty="0"/>
              <a:t>Investigateurs Coordinateurs</a:t>
            </a:r>
          </a:p>
          <a:p>
            <a:pPr marL="0" indent="0">
              <a:buNone/>
            </a:pPr>
            <a:r>
              <a:rPr lang="fr-FR" sz="1600" dirty="0"/>
              <a:t>	- Dr Aurélien MARY               03 22 08 71 40 	</a:t>
            </a:r>
            <a:r>
              <a:rPr lang="fr-FR" sz="1600" dirty="0">
                <a:hlinkClick r:id="rId2"/>
              </a:rPr>
              <a:t>mary.aurelien@chu-amiens.fr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	</a:t>
            </a:r>
          </a:p>
          <a:p>
            <a:r>
              <a:rPr lang="fr-FR" sz="2000" b="1" dirty="0"/>
              <a:t>Investigateurs associés</a:t>
            </a:r>
            <a:r>
              <a:rPr lang="fr-FR" sz="1000" dirty="0"/>
              <a:t>			</a:t>
            </a:r>
            <a:r>
              <a:rPr lang="fr-FR" dirty="0"/>
              <a:t> 	</a:t>
            </a:r>
            <a:endParaRPr lang="fr-FR" sz="1000" dirty="0"/>
          </a:p>
          <a:p>
            <a:pPr lvl="2">
              <a:buFontTx/>
              <a:buChar char="-"/>
            </a:pPr>
            <a:r>
              <a:rPr lang="fr-FR" sz="1500" dirty="0"/>
              <a:t>Pr Michel BRAZIER			Dr Eric HOUZIEAUX</a:t>
            </a:r>
          </a:p>
          <a:p>
            <a:pPr lvl="2">
              <a:buFontTx/>
              <a:buChar char="-"/>
            </a:pPr>
            <a:r>
              <a:rPr lang="fr-FR" sz="1500" dirty="0"/>
              <a:t>Pr Christophe TRIBOUILLOY		Dr Aurélie TERRIER-LENGLET</a:t>
            </a:r>
          </a:p>
          <a:p>
            <a:pPr lvl="2">
              <a:buFontTx/>
              <a:buChar char="-"/>
            </a:pPr>
            <a:r>
              <a:rPr lang="fr-FR" sz="1500" dirty="0"/>
              <a:t>NICOLAS VAZVIEIRA			Dr Charlotte DEBANNE</a:t>
            </a:r>
          </a:p>
          <a:p>
            <a:pPr lvl="2">
              <a:buFontTx/>
              <a:buChar char="-"/>
            </a:pPr>
            <a:r>
              <a:rPr lang="fr-FR" sz="1500" dirty="0"/>
              <a:t>Maîtres de stages de 6</a:t>
            </a:r>
            <a:r>
              <a:rPr lang="fr-FR" sz="1500" baseline="30000" dirty="0"/>
              <a:t>ème</a:t>
            </a:r>
            <a:r>
              <a:rPr lang="fr-FR" sz="1500" dirty="0"/>
              <a:t> années</a:t>
            </a:r>
          </a:p>
          <a:p>
            <a:pPr lvl="2">
              <a:buFontTx/>
              <a:buChar char="-"/>
            </a:pPr>
            <a:endParaRPr lang="fr-FR" sz="1500" dirty="0"/>
          </a:p>
          <a:p>
            <a:r>
              <a:rPr lang="fr-FR" sz="2000" b="1" dirty="0"/>
              <a:t>Chef de projet</a:t>
            </a:r>
            <a:r>
              <a:rPr lang="fr-FR" sz="1000" dirty="0"/>
              <a:t>			</a:t>
            </a:r>
            <a:r>
              <a:rPr lang="fr-FR" dirty="0"/>
              <a:t> 	</a:t>
            </a:r>
            <a:endParaRPr lang="fr-FR" sz="1000" dirty="0"/>
          </a:p>
          <a:p>
            <a:pPr lvl="2">
              <a:buFontTx/>
              <a:buChar char="-"/>
            </a:pPr>
            <a:r>
              <a:rPr lang="fr-FR" sz="1500" dirty="0"/>
              <a:t>Ahmed Latreche 			Latreche.Ahmed@chu-amiens.fr</a:t>
            </a:r>
          </a:p>
          <a:p>
            <a:pPr>
              <a:buFontTx/>
              <a:buChar char="-"/>
            </a:pPr>
            <a:endParaRPr lang="fr-FR" sz="2100" dirty="0"/>
          </a:p>
          <a:p>
            <a:pPr lvl="2">
              <a:buFontTx/>
              <a:buChar char="-"/>
            </a:pPr>
            <a:endParaRPr lang="fr-FR" sz="1500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8" y="1777380"/>
            <a:ext cx="9398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0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39604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b="1" dirty="0"/>
              <a:t>PRIMAIRE</a:t>
            </a:r>
          </a:p>
          <a:p>
            <a:pPr lvl="1"/>
            <a:r>
              <a:rPr lang="fr-FR" dirty="0"/>
              <a:t>Définir un profil de patients traités pour une FA à risque de non adhésion aux AOD (réalisation d’un score de </a:t>
            </a:r>
            <a:r>
              <a:rPr lang="fr-FR" dirty="0" err="1"/>
              <a:t>prédictivité</a:t>
            </a:r>
            <a:r>
              <a:rPr lang="fr-FR" dirty="0"/>
              <a:t> de l’adhésion)</a:t>
            </a:r>
          </a:p>
          <a:p>
            <a:pPr lvl="1"/>
            <a:endParaRPr lang="fr-FR" dirty="0"/>
          </a:p>
          <a:p>
            <a:r>
              <a:rPr lang="fr-FR" b="1" dirty="0"/>
              <a:t>SECONDAIRE</a:t>
            </a:r>
          </a:p>
          <a:p>
            <a:pPr lvl="1"/>
            <a:r>
              <a:rPr lang="fr-FR" dirty="0"/>
              <a:t>Evaluer au cours d’un entretien en officine de pharmacie, l’adhésion des patients ambulatoires.</a:t>
            </a:r>
          </a:p>
          <a:p>
            <a:pPr lvl="1"/>
            <a:endParaRPr lang="fr-FR" dirty="0"/>
          </a:p>
          <a:p>
            <a:r>
              <a:rPr lang="fr-FR" b="1" dirty="0"/>
              <a:t>RETOMBEE</a:t>
            </a:r>
          </a:p>
          <a:p>
            <a:pPr lvl="1"/>
            <a:r>
              <a:rPr lang="fr-FR" dirty="0"/>
              <a:t>Améliorer l’évolution de l’adhésion aux AOD lors des entretiens AOD.</a:t>
            </a:r>
          </a:p>
          <a:p>
            <a:pPr lvl="1"/>
            <a:r>
              <a:rPr lang="fr-FR" dirty="0"/>
              <a:t>Formation à la mesure de l’adhésion aux médicaments.</a:t>
            </a:r>
          </a:p>
          <a:p>
            <a:pPr lvl="1"/>
            <a:r>
              <a:rPr lang="fr-FR" dirty="0"/>
              <a:t>Créer une dynamique pharmacie clinique &amp; recherche en officine.</a:t>
            </a:r>
          </a:p>
          <a:p>
            <a:pPr lvl="1"/>
            <a:r>
              <a:rPr lang="fr-FR" dirty="0"/>
              <a:t>Publications &amp; Image positive UFR-UPJV/CHU-AP.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4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5738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de jugement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01316"/>
            <a:ext cx="8229600" cy="3960440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PRIMAIRE</a:t>
            </a:r>
          </a:p>
          <a:p>
            <a:pPr lvl="1"/>
            <a:r>
              <a:rPr lang="fr-FR" i="1" dirty="0"/>
              <a:t>Détermination du PDC « Proportion of </a:t>
            </a:r>
            <a:r>
              <a:rPr lang="fr-FR" i="1" dirty="0" err="1"/>
              <a:t>Days</a:t>
            </a:r>
            <a:r>
              <a:rPr lang="fr-FR" i="1" dirty="0"/>
              <a:t> </a:t>
            </a:r>
            <a:r>
              <a:rPr lang="fr-FR" i="1" dirty="0" err="1"/>
              <a:t>Covered</a:t>
            </a:r>
            <a:r>
              <a:rPr lang="fr-FR" i="1" dirty="0"/>
              <a:t>» spécifique à l’AOD (sur les 12 derniers mois) des patients venant renouveler leur traitement en officine de pharmacie pour une fibrillation atriale</a:t>
            </a:r>
            <a:r>
              <a:rPr lang="fr-FR" sz="1000" dirty="0"/>
              <a:t> </a:t>
            </a:r>
            <a:endParaRPr lang="fr-FR" sz="1200" i="1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54603"/>
              </p:ext>
            </p:extLst>
          </p:nvPr>
        </p:nvGraphicFramePr>
        <p:xfrm>
          <a:off x="467544" y="2745962"/>
          <a:ext cx="8208912" cy="19117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1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1089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48">
                <a:tc>
                  <a:txBody>
                    <a:bodyPr/>
                    <a:lstStyle/>
                    <a:p>
                      <a:r>
                        <a:rPr lang="fr-FR" sz="1200" dirty="0"/>
                        <a:t>Dispensation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</a:t>
                      </a:r>
                    </a:p>
                    <a:p>
                      <a:r>
                        <a:rPr lang="fr-FR" sz="1200" dirty="0"/>
                        <a:t>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jours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13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Retard 11j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Cumul</a:t>
                      </a:r>
                      <a:endParaRPr lang="fr-FR" sz="1200" baseline="0" dirty="0"/>
                    </a:p>
                    <a:p>
                      <a:r>
                        <a:rPr lang="fr-FR" sz="1200" baseline="0" dirty="0"/>
                        <a:t>2 jours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Retard</a:t>
                      </a:r>
                    </a:p>
                    <a:p>
                      <a:r>
                        <a:rPr lang="fr-FR" sz="1200" dirty="0"/>
                        <a:t>1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Retarde</a:t>
                      </a:r>
                      <a:r>
                        <a:rPr lang="fr-FR" sz="1200" baseline="0" dirty="0"/>
                        <a:t> 10 jours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Cumul</a:t>
                      </a:r>
                    </a:p>
                    <a:p>
                      <a:r>
                        <a:rPr lang="fr-FR" sz="1200" dirty="0"/>
                        <a:t>15 jours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630">
                <a:tc>
                  <a:txBody>
                    <a:bodyPr/>
                    <a:lstStyle/>
                    <a:p>
                      <a:r>
                        <a:rPr lang="fr-FR" sz="1200" dirty="0"/>
                        <a:t>DPC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11 journée manquante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(+2)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(+1)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9 journées non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baseline="0" dirty="0" err="1"/>
                        <a:t>courvertes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(+15)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36102" y="4945732"/>
                <a:ext cx="3423930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DPC : 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11+9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155+30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=0,89 =89%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02" y="4945732"/>
                <a:ext cx="3423930" cy="485774"/>
              </a:xfrm>
              <a:prstGeom prst="rect">
                <a:avLst/>
              </a:prstGeom>
              <a:blipFill rotWithShape="1">
                <a:blip r:embed="rId2"/>
                <a:stretch>
                  <a:fillRect l="-1604" b="-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635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L’essai : phase règlementaire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3960440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Textes:</a:t>
            </a:r>
          </a:p>
          <a:p>
            <a:pPr lvl="1"/>
            <a:r>
              <a:rPr lang="fr-FR" dirty="0"/>
              <a:t>RGPD; Loi Jardé; Règlements européen</a:t>
            </a:r>
          </a:p>
          <a:p>
            <a:pPr lvl="1"/>
            <a:endParaRPr lang="fr-FR" dirty="0"/>
          </a:p>
          <a:p>
            <a:r>
              <a:rPr lang="fr-FR" dirty="0"/>
              <a:t>Pour l’officine : </a:t>
            </a:r>
          </a:p>
          <a:p>
            <a:pPr lvl="1"/>
            <a:r>
              <a:rPr lang="fr-FR" dirty="0"/>
              <a:t>Récupération des CV pour rattachement au protocole : FAIT.</a:t>
            </a:r>
          </a:p>
          <a:p>
            <a:pPr lvl="1"/>
            <a:r>
              <a:rPr lang="fr-FR" dirty="0"/>
              <a:t>Validation du CPP. Fin janvier 2023</a:t>
            </a:r>
          </a:p>
          <a:p>
            <a:pPr lvl="1"/>
            <a:r>
              <a:rPr lang="fr-FR" dirty="0"/>
              <a:t>Convention entre le CHU-AP et chaque titulaire : février 2023</a:t>
            </a:r>
          </a:p>
          <a:p>
            <a:pPr lvl="2"/>
            <a:r>
              <a:rPr lang="fr-FR" dirty="0"/>
              <a:t>Signature convention + signature délégation de tâches</a:t>
            </a:r>
          </a:p>
          <a:p>
            <a:pPr lvl="2"/>
            <a:endParaRPr lang="fr-FR" dirty="0"/>
          </a:p>
          <a:p>
            <a:r>
              <a:rPr lang="fr-FR" dirty="0"/>
              <a:t>Autorisation d’inclusion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7958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d’inclusion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3960440"/>
          </a:xfrm>
        </p:spPr>
        <p:txBody>
          <a:bodyPr>
            <a:normAutofit/>
          </a:bodyPr>
          <a:lstStyle/>
          <a:p>
            <a:pPr lvl="0"/>
            <a:r>
              <a:rPr lang="fr-FR" sz="1800" dirty="0"/>
              <a:t>âge supérieur à 18 ans </a:t>
            </a:r>
          </a:p>
          <a:p>
            <a:pPr lvl="0"/>
            <a:r>
              <a:rPr lang="fr-FR" sz="1800" dirty="0"/>
              <a:t>consultation en officine de pharmacie pour le renouvellement d’un traitement au long court </a:t>
            </a:r>
            <a:r>
              <a:rPr lang="fr-FR" sz="1800" b="1" dirty="0"/>
              <a:t>depuis au moins six mois, par un AOD</a:t>
            </a:r>
            <a:r>
              <a:rPr lang="fr-FR" sz="1800" dirty="0"/>
              <a:t>.(sans pré-repérage – au fil des dispensations)</a:t>
            </a:r>
          </a:p>
          <a:p>
            <a:pPr lvl="0"/>
            <a:r>
              <a:rPr lang="fr-FR" sz="1800" b="1" dirty="0"/>
              <a:t>Patient</a:t>
            </a:r>
            <a:r>
              <a:rPr lang="fr-FR" sz="1800" dirty="0"/>
              <a:t> capable de participer à l’évaluation de son adhésion selon le jugement de l’investigateur</a:t>
            </a:r>
          </a:p>
          <a:p>
            <a:pPr lvl="0"/>
            <a:r>
              <a:rPr lang="fr-FR" sz="1800" dirty="0"/>
              <a:t>Patient acceptant de participer à l’évaluation de son adhésion (recueil de non opposition).</a:t>
            </a:r>
          </a:p>
          <a:p>
            <a:r>
              <a:rPr lang="fr-FR" sz="1800" dirty="0"/>
              <a:t>NON INCLUSION = Patient sous tutelle, curatelle ou sauvegarde de justice</a:t>
            </a:r>
          </a:p>
          <a:p>
            <a:pPr lvl="0"/>
            <a:endParaRPr lang="fr-FR" sz="2000" b="1" i="1" dirty="0"/>
          </a:p>
          <a:p>
            <a:pPr lvl="0">
              <a:buFont typeface="Wingdings"/>
              <a:buChar char="à"/>
            </a:pPr>
            <a:r>
              <a:rPr lang="fr-FR" sz="2000" b="1" i="1" dirty="0">
                <a:sym typeface="Wingdings" panose="05000000000000000000" pitchFamily="2" charset="2"/>
              </a:rPr>
              <a:t>En parler aux équipes pour réorienter.</a:t>
            </a:r>
          </a:p>
          <a:p>
            <a:pPr lvl="0">
              <a:buFont typeface="Wingdings"/>
              <a:buChar char="à"/>
            </a:pPr>
            <a:r>
              <a:rPr lang="fr-FR" sz="2000" b="1" i="1" dirty="0">
                <a:sym typeface="Wingdings" panose="05000000000000000000" pitchFamily="2" charset="2"/>
              </a:rPr>
              <a:t>Possibilité d’affiche.</a:t>
            </a:r>
            <a:endParaRPr lang="fr-FR" sz="2000" b="1" i="1" dirty="0"/>
          </a:p>
          <a:p>
            <a:pPr lvl="0"/>
            <a:endParaRPr lang="fr-FR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7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7179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au patient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3960440"/>
          </a:xfrm>
        </p:spPr>
        <p:txBody>
          <a:bodyPr>
            <a:normAutofit/>
          </a:bodyPr>
          <a:lstStyle/>
          <a:p>
            <a:pPr lvl="0"/>
            <a:r>
              <a:rPr lang="fr-FR" sz="1800" b="1" dirty="0"/>
              <a:t>Présenter l'essai oralement </a:t>
            </a:r>
            <a:r>
              <a:rPr lang="fr-FR" sz="1800" dirty="0"/>
              <a:t>: </a:t>
            </a:r>
          </a:p>
          <a:p>
            <a:pPr lvl="1"/>
            <a:r>
              <a:rPr lang="fr-FR" sz="1400" dirty="0"/>
              <a:t>Participer à une évaluation sur la prise de ses médicaments anticoagulants par la réalisation de questionnaires (</a:t>
            </a:r>
            <a:r>
              <a:rPr lang="fr-FR" sz="1400" b="1" dirty="0"/>
              <a:t>15 min environ</a:t>
            </a:r>
            <a:r>
              <a:rPr lang="fr-FR" sz="1400" dirty="0"/>
              <a:t>) et l'autorisation de l'analyse des renouvellements effectués dans la pharmacie.</a:t>
            </a:r>
          </a:p>
          <a:p>
            <a:pPr lvl="1"/>
            <a:endParaRPr lang="fr-FR" sz="1400" b="1" dirty="0"/>
          </a:p>
          <a:p>
            <a:pPr lvl="1"/>
            <a:endParaRPr lang="fr-FR" sz="1400" b="1" dirty="0"/>
          </a:p>
          <a:p>
            <a:r>
              <a:rPr lang="fr-FR" sz="1800" b="1" dirty="0"/>
              <a:t>Remise de la lettre d’information du patient</a:t>
            </a:r>
          </a:p>
          <a:p>
            <a:pPr lvl="1"/>
            <a:r>
              <a:rPr lang="fr-FR" sz="1400" dirty="0"/>
              <a:t>des détails complets sur l'évaluation, et l'aspect règlementaire</a:t>
            </a:r>
          </a:p>
          <a:p>
            <a:pPr lvl="1"/>
            <a:r>
              <a:rPr lang="fr-FR" sz="1400" dirty="0"/>
              <a:t>Pu être lu a postériori par le patient.</a:t>
            </a:r>
          </a:p>
          <a:p>
            <a:pPr marL="0" indent="0">
              <a:buNone/>
            </a:pPr>
            <a:endParaRPr lang="fr-FR" sz="1800" dirty="0"/>
          </a:p>
          <a:p>
            <a:pPr lvl="1"/>
            <a:endParaRPr lang="fr-FR" sz="1400" dirty="0"/>
          </a:p>
          <a:p>
            <a:pPr lvl="0"/>
            <a:r>
              <a:rPr lang="fr-FR" sz="1800" b="1" dirty="0"/>
              <a:t>Enregistrement de l’acceptation </a:t>
            </a:r>
          </a:p>
          <a:p>
            <a:pPr lvl="1"/>
            <a:r>
              <a:rPr lang="fr-FR" sz="1400" dirty="0"/>
              <a:t>Recueil nominatif papier local à chaque officine. (pochette pour l’étude).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8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4145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Réalisation du questionnaire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3960440"/>
          </a:xfrm>
        </p:spPr>
        <p:txBody>
          <a:bodyPr>
            <a:normAutofit/>
          </a:bodyPr>
          <a:lstStyle/>
          <a:p>
            <a:pPr lvl="0"/>
            <a:r>
              <a:rPr lang="fr-FR" sz="1800" b="1" dirty="0"/>
              <a:t>Quand ?</a:t>
            </a:r>
          </a:p>
          <a:p>
            <a:pPr lvl="1"/>
            <a:r>
              <a:rPr lang="fr-FR" sz="1400" dirty="0"/>
              <a:t>Selon désir du patient.</a:t>
            </a:r>
          </a:p>
          <a:p>
            <a:pPr lvl="1"/>
            <a:r>
              <a:rPr lang="fr-FR" sz="1400" dirty="0"/>
              <a:t>Pragmatique : immédiatement après accord</a:t>
            </a:r>
          </a:p>
          <a:p>
            <a:pPr lvl="1"/>
            <a:r>
              <a:rPr lang="fr-FR" sz="1400" dirty="0" err="1"/>
              <a:t>Plannificateur</a:t>
            </a:r>
            <a:r>
              <a:rPr lang="fr-FR" sz="1400" dirty="0"/>
              <a:t> : ou à une date ultérieur (si nécessaire).</a:t>
            </a:r>
          </a:p>
          <a:p>
            <a:pPr lvl="1"/>
            <a:endParaRPr lang="fr-FR" sz="1400" dirty="0"/>
          </a:p>
          <a:p>
            <a:r>
              <a:rPr lang="fr-FR" sz="1800" b="1" dirty="0"/>
              <a:t>Comment?</a:t>
            </a:r>
          </a:p>
          <a:p>
            <a:pPr lvl="1"/>
            <a:r>
              <a:rPr lang="fr-FR" sz="1400" u="sng" dirty="0">
                <a:hlinkClick r:id="rId2"/>
              </a:rPr>
              <a:t>https://recherche-clinique.chu-amiens.fr/CSOnline/</a:t>
            </a:r>
            <a:endParaRPr lang="fr-FR" sz="1400" dirty="0"/>
          </a:p>
          <a:p>
            <a:pPr lvl="1"/>
            <a:r>
              <a:rPr lang="fr-FR" sz="1400" dirty="0"/>
              <a:t>Code étude / code identifiant / </a:t>
            </a:r>
            <a:r>
              <a:rPr lang="fr-FR" sz="1400" dirty="0" err="1"/>
              <a:t>mdp</a:t>
            </a:r>
            <a:endParaRPr lang="fr-FR" sz="1400" dirty="0"/>
          </a:p>
          <a:p>
            <a:pPr lvl="1"/>
            <a:endParaRPr lang="fr-FR" sz="1400" dirty="0"/>
          </a:p>
          <a:p>
            <a:pPr marL="457200" lvl="1" indent="0">
              <a:buNone/>
            </a:pPr>
            <a:endParaRPr lang="fr-FR" sz="1400" dirty="0"/>
          </a:p>
          <a:p>
            <a:pPr lvl="1"/>
            <a:r>
              <a:rPr lang="fr-FR" sz="1400" dirty="0"/>
              <a:t>Suivre les indications du e-CRF</a:t>
            </a:r>
          </a:p>
          <a:p>
            <a:pPr lvl="1"/>
            <a:endParaRPr lang="fr-FR" sz="1400" dirty="0"/>
          </a:p>
          <a:p>
            <a:pPr lvl="1"/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D91-D538-4786-94A1-B732D51873EF}" type="slidenum">
              <a:rPr lang="fr-FR" smtClean="0"/>
              <a:t>9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763688" y="37187"/>
            <a:ext cx="11899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Principe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163" y="37187"/>
            <a:ext cx="23469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/>
              <a:t>Réalisation en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37187"/>
            <a:ext cx="13546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619797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805</Words>
  <Application>Microsoft Office PowerPoint</Application>
  <PresentationFormat>Affichage à l'écran (16:10)</PresentationFormat>
  <Paragraphs>207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Thème Office</vt:lpstr>
      <vt:lpstr>Etude 3AOD Evaluation de l’Adhésion des patients Ambulatoires traités par un Anticoagulant Oral Direct pour une fibrillation atriale</vt:lpstr>
      <vt:lpstr>Plan</vt:lpstr>
      <vt:lpstr>Qu’est-ce 3AOD?</vt:lpstr>
      <vt:lpstr>Objectifs :</vt:lpstr>
      <vt:lpstr>Critères de jugement :</vt:lpstr>
      <vt:lpstr>L’essai : phase règlementaire</vt:lpstr>
      <vt:lpstr>Critères d’inclusion</vt:lpstr>
      <vt:lpstr>Proposition au patient</vt:lpstr>
      <vt:lpstr>Réalisation du questionnaire</vt:lpstr>
      <vt:lpstr>e-CRF</vt:lpstr>
      <vt:lpstr>Présentation PowerPoint</vt:lpstr>
      <vt:lpstr>Réalisation l’entretien en ligne</vt:lpstr>
      <vt:lpstr>Présentation PowerPoint</vt:lpstr>
      <vt:lpstr>Présentation PowerPoint</vt:lpstr>
      <vt:lpstr>Fin d’étude : date du jour. Fin normale ou retrait d’accord.</vt:lpstr>
      <vt:lpstr>Verrouillage/signature</vt:lpstr>
      <vt:lpstr>Conclusion</vt:lpstr>
    </vt:vector>
  </TitlesOfParts>
  <Company>CHU Amiens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maryau</dc:creator>
  <cp:lastModifiedBy>Aurélien MARY</cp:lastModifiedBy>
  <cp:revision>85</cp:revision>
  <dcterms:created xsi:type="dcterms:W3CDTF">2022-12-01T08:07:27Z</dcterms:created>
  <dcterms:modified xsi:type="dcterms:W3CDTF">2023-04-05T16:11:36Z</dcterms:modified>
</cp:coreProperties>
</file>